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74" r:id="rId5"/>
  </p:sldMasterIdLst>
  <p:notesMasterIdLst>
    <p:notesMasterId r:id="rId7"/>
  </p:notesMasterIdLst>
  <p:sldIdLst>
    <p:sldId id="1341" r:id="rId6"/>
  </p:sldIdLst>
  <p:sldSz cx="42808525" cy="30279975"/>
  <p:notesSz cx="6858000" cy="9144000"/>
  <p:embeddedFontLst>
    <p:embeddedFont>
      <p:font typeface="Abadi" panose="020B0604020104020204" pitchFamily="34" charset="0"/>
      <p:regular r:id="rId8"/>
    </p:embeddedFont>
    <p:embeddedFont>
      <p:font typeface="Aharoni" panose="02010803020104030203" pitchFamily="2" charset="-79"/>
      <p:bold r:id="rId9"/>
    </p:embeddedFont>
    <p:embeddedFont>
      <p:font typeface="Bebas Neue" panose="020B0506020202020201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Gotham Rounded Bold" pitchFamily="50" charset="0"/>
      <p:regular r:id="rId17"/>
      <p:italic r:id="rId18"/>
    </p:embeddedFont>
    <p:embeddedFont>
      <p:font typeface="Michelin SemiBold" panose="02000000000000000000" pitchFamily="50" charset="0"/>
      <p:regular r:id="rId19"/>
      <p:bold r:id="rId20"/>
    </p:embeddedFont>
    <p:embeddedFont>
      <p:font typeface="Segoe Print" panose="02000600000000000000" pitchFamily="2" charset="0"/>
      <p:regular r:id="rId21"/>
      <p:bold r:id="rId22"/>
    </p:embeddedFont>
  </p:embeddedFontLst>
  <p:defaultTextStyle>
    <a:defPPr>
      <a:defRPr lang="fr-FR"/>
    </a:defPPr>
    <a:lvl1pPr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2087563" indent="-1630363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4175125" indent="-326072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6264275" indent="-489267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8351838" indent="-6523038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7">
          <p15:clr>
            <a:srgbClr val="A4A3A4"/>
          </p15:clr>
        </p15:guide>
        <p15:guide id="2" pos="134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CB00"/>
    <a:srgbClr val="4F81BD"/>
    <a:srgbClr val="00B06E"/>
    <a:srgbClr val="FFFFFF"/>
    <a:srgbClr val="00CC9B"/>
    <a:srgbClr val="00866E"/>
    <a:srgbClr val="DDDDDD"/>
    <a:srgbClr val="2C3E50"/>
    <a:srgbClr val="27509B"/>
    <a:srgbClr val="72C0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12" autoAdjust="0"/>
    <p:restoredTop sz="95706" autoAdjust="0"/>
  </p:normalViewPr>
  <p:slideViewPr>
    <p:cSldViewPr>
      <p:cViewPr varScale="1">
        <p:scale>
          <a:sx n="26" d="100"/>
          <a:sy n="26" d="100"/>
        </p:scale>
        <p:origin x="231" y="54"/>
      </p:cViewPr>
      <p:guideLst>
        <p:guide orient="horz" pos="9537"/>
        <p:guide pos="13483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4.fntdata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8.fntdata"/><Relationship Id="rId23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chevalier" userId="677dbc9f-a297-4ad6-b248-57777f1689e8" providerId="ADAL" clId="{75C13F82-D6CB-4DF7-A2D2-6AAC22E46886}"/>
    <pc:docChg chg="modSld">
      <pc:chgData name="nicolas chevalier" userId="677dbc9f-a297-4ad6-b248-57777f1689e8" providerId="ADAL" clId="{75C13F82-D6CB-4DF7-A2D2-6AAC22E46886}" dt="2020-10-21T07:38:23.557" v="0" actId="2711"/>
      <pc:docMkLst>
        <pc:docMk/>
      </pc:docMkLst>
      <pc:sldChg chg="modSp mod">
        <pc:chgData name="nicolas chevalier" userId="677dbc9f-a297-4ad6-b248-57777f1689e8" providerId="ADAL" clId="{75C13F82-D6CB-4DF7-A2D2-6AAC22E46886}" dt="2020-10-21T07:38:23.557" v="0" actId="2711"/>
        <pc:sldMkLst>
          <pc:docMk/>
          <pc:sldMk cId="0" sldId="1341"/>
        </pc:sldMkLst>
        <pc:spChg chg="mod">
          <ac:chgData name="nicolas chevalier" userId="677dbc9f-a297-4ad6-b248-57777f1689e8" providerId="ADAL" clId="{75C13F82-D6CB-4DF7-A2D2-6AAC22E46886}" dt="2020-10-21T07:38:23.557" v="0" actId="2711"/>
          <ac:spMkLst>
            <pc:docMk/>
            <pc:sldMk cId="0" sldId="1341"/>
            <ac:spMk id="40" creationId="{2B6EF7F1-E55C-42D8-BDEF-26835374A78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DF77F26-7F0B-40C6-A144-6A61B5C8CF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6557624-2430-4BF2-89FD-06298F05FF6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831027C-32F8-4A5A-B821-3F0510263E61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id="{D1E40B12-AF94-4B6B-A29C-AEFE72E318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5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id="{C040D0CD-3B3C-4475-BB49-8277E129F2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/>
              <a:t>Modifiez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E301C32-3465-46CB-9026-4676D573B73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1CC87D-6252-43D1-8509-A2210527DB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A7CCEEB8-ECB4-41E6-A735-6D75225D4A5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87563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7512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6427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51838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210640" y="9406420"/>
            <a:ext cx="36387246" cy="64905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421279" y="17158652"/>
            <a:ext cx="29965968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2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28E811-9D59-45AB-A87A-BF6F50F4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EDA7A-4D20-4B99-9F13-2BE3E5F29A0A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6721D-F085-42FF-8809-A57B4B791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55D172-43FB-4B1D-8A11-00C8CCD27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B762F7-3D5E-4847-99A5-B7599A0CE46F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724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5E921A-41F6-47DC-940E-14CF3B6F3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945EB2-5ED8-4E8B-B4E0-AA65A1413154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FA0E3B-85CE-4CF9-82D2-33C2DE274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45919E-4D70-44A0-BB36-1E60F27D3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4C8F3-58BB-4DD4-8F38-7B9936DF4DC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438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145303730" y="5355072"/>
            <a:ext cx="45090158" cy="114075602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0018386" y="5355072"/>
            <a:ext cx="134571871" cy="114075602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5D0A3E-42DC-4945-80AE-581EE9D3C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0943C4-01E3-4692-A0BB-72DE37C02FAD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396EFA-9937-4F35-B46C-2A00C6D38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D6FA6D-E6F9-49B4-9CBA-242C01AD2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53D575-2D83-4AD3-9402-83B52BEA2A88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9940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 flipV="1">
            <a:off x="7" y="25622740"/>
            <a:ext cx="42808514" cy="4657235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7" y="0"/>
            <a:ext cx="42808514" cy="256227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3667488" y="2"/>
            <a:ext cx="35473559" cy="16519501"/>
          </a:xfrm>
        </p:spPr>
        <p:txBody>
          <a:bodyPr anchor="b" anchorCtr="0">
            <a:noAutofit/>
          </a:bodyPr>
          <a:lstStyle>
            <a:lvl1pPr algn="ctr">
              <a:lnSpc>
                <a:spcPct val="80000"/>
              </a:lnSpc>
              <a:defRPr sz="30903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4" name="Textplatzhalter 2"/>
          <p:cNvSpPr>
            <a:spLocks noGrp="1"/>
          </p:cNvSpPr>
          <p:nvPr>
            <p:ph type="body" idx="1"/>
          </p:nvPr>
        </p:nvSpPr>
        <p:spPr>
          <a:xfrm>
            <a:off x="3667488" y="16519503"/>
            <a:ext cx="35473559" cy="9103239"/>
          </a:xfrm>
        </p:spPr>
        <p:txBody>
          <a:bodyPr anchor="t" anchorCtr="0"/>
          <a:lstStyle>
            <a:lvl1pPr marL="0" indent="0" algn="ctr">
              <a:lnSpc>
                <a:spcPct val="80000"/>
              </a:lnSpc>
              <a:buNone/>
              <a:defRPr sz="15451">
                <a:solidFill>
                  <a:srgbClr val="B2B2B2"/>
                </a:solidFill>
              </a:defRPr>
            </a:lvl1pPr>
            <a:lvl2pPr marL="1605549" indent="0">
              <a:buNone/>
              <a:defRPr sz="6321">
                <a:solidFill>
                  <a:schemeClr val="tx1">
                    <a:tint val="75000"/>
                  </a:schemeClr>
                </a:solidFill>
              </a:defRPr>
            </a:lvl2pPr>
            <a:lvl3pPr marL="3211098" indent="0">
              <a:buNone/>
              <a:defRPr sz="5619">
                <a:solidFill>
                  <a:schemeClr val="tx1">
                    <a:tint val="75000"/>
                  </a:schemeClr>
                </a:solidFill>
              </a:defRPr>
            </a:lvl3pPr>
            <a:lvl4pPr marL="4816648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4pPr>
            <a:lvl5pPr marL="6422197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5pPr>
            <a:lvl6pPr marL="8027746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6pPr>
            <a:lvl7pPr marL="963329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7pPr>
            <a:lvl8pPr marL="1123884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8pPr>
            <a:lvl9pPr marL="12844394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31998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465169-C8A2-4279-A96D-19888A6B5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726860-10A1-45E9-8651-EBB9C65EFF6A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320B51-6042-4D11-8DF0-7FD1E79E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62D6BB-A3A9-4228-BDC3-2157E3BFD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09FDED-03C2-42EE-8926-EBCB69B7D549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092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81579" y="19457690"/>
            <a:ext cx="36387246" cy="6013939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381579" y="12833948"/>
            <a:ext cx="36387246" cy="6623742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215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431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64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86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D99DF4-15E6-4CAA-8386-C51FDBC13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9913D-6F21-4EC9-9C10-C2775CDEA40D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25759B-5DFB-4D35-966F-D90071674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35915EC-8FC3-4110-8BBD-DC649E441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9546A1-024F-42FA-8FC0-BB4D1FB72E6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990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018386" y="31198189"/>
            <a:ext cx="89831017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0562876" y="31198189"/>
            <a:ext cx="89831012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4124E779-731F-437F-96F4-3377C764D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71A7A8-E9C0-44B9-9323-73F84C86C058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CD76FF86-90E8-48A7-88EB-8269E9DB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6AE69B5-3D99-43EA-A539-13D80E89E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6C931E-6C8D-4ADE-A90C-5AC41957814A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5071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6" y="1212603"/>
            <a:ext cx="38527673" cy="5046663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140426" y="6777950"/>
            <a:ext cx="1891453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140426" y="9602677"/>
            <a:ext cx="1891453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21746138" y="6777950"/>
            <a:ext cx="1892196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21746138" y="9602677"/>
            <a:ext cx="1892196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756E74F9-8A89-414F-8596-E6046E307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B36EB6-FFB8-426B-B304-53D03AD6F382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5D93F304-5C73-4253-AED9-DA695F254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AAAEC706-827E-460C-AE92-45C701938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A9B844-0826-42EB-849E-19268F88AD5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71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6A4FE43D-002C-4702-B02E-CC92FAA1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567103-C2B5-4B76-8CA4-D0A1D6405179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B4EEDA93-962E-4ED9-8E6C-CE3E14AA7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58E25B11-D6CF-4665-8650-8ED61B95E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72A42-77A5-420C-8BA8-2299F3E58346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892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>
            <a:extLst>
              <a:ext uri="{FF2B5EF4-FFF2-40B4-BE49-F238E27FC236}">
                <a16:creationId xmlns:a16="http://schemas.microsoft.com/office/drawing/2014/main" id="{4D105E16-D5E1-4D64-AD26-C534546F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5C347C-3775-4079-AA1B-58FA31717E2C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3" name="Espace réservé du pied de page 4">
            <a:extLst>
              <a:ext uri="{FF2B5EF4-FFF2-40B4-BE49-F238E27FC236}">
                <a16:creationId xmlns:a16="http://schemas.microsoft.com/office/drawing/2014/main" id="{3339C858-0B98-4BF3-A6B8-50A17A41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537F054D-EF34-49E3-BB68-1F0007EC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96B4C0-53F4-4027-BC6F-53D040BDEC77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60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8" y="1205591"/>
            <a:ext cx="14083710" cy="5130774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736944" y="1205594"/>
            <a:ext cx="23931155" cy="25843120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140428" y="6336367"/>
            <a:ext cx="14083710" cy="20712346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7776A73A-B148-4B0B-90D2-64C7FE010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5EC74-E43E-418A-A6C1-688B40B55F0D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658712B5-E963-4DCA-929B-DDEEDE4DF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BD4B231-E39C-4774-AB27-6A78651BB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CC3BC5-BAB4-4AF6-9983-880026A72457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7403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0771" y="21195982"/>
            <a:ext cx="25685115" cy="2502306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8390771" y="2705572"/>
            <a:ext cx="25685115" cy="18167985"/>
          </a:xfrm>
        </p:spPr>
        <p:txBody>
          <a:bodyPr rtlCol="0">
            <a:normAutofit/>
          </a:bodyPr>
          <a:lstStyle>
            <a:lvl1pPr marL="0" indent="0">
              <a:buNone/>
              <a:defRPr sz="14600"/>
            </a:lvl1pPr>
            <a:lvl2pPr marL="2088215" indent="0">
              <a:buNone/>
              <a:defRPr sz="12800"/>
            </a:lvl2pPr>
            <a:lvl3pPr marL="4176431" indent="0">
              <a:buNone/>
              <a:defRPr sz="11000"/>
            </a:lvl3pPr>
            <a:lvl4pPr marL="6264646" indent="0">
              <a:buNone/>
              <a:defRPr sz="9100"/>
            </a:lvl4pPr>
            <a:lvl5pPr marL="8352861" indent="0">
              <a:buNone/>
              <a:defRPr sz="9100"/>
            </a:lvl5pPr>
            <a:lvl6pPr marL="10441076" indent="0">
              <a:buNone/>
              <a:defRPr sz="9100"/>
            </a:lvl6pPr>
            <a:lvl7pPr marL="12529292" indent="0">
              <a:buNone/>
              <a:defRPr sz="9100"/>
            </a:lvl7pPr>
            <a:lvl8pPr marL="14617507" indent="0">
              <a:buNone/>
              <a:defRPr sz="9100"/>
            </a:lvl8pPr>
            <a:lvl9pPr marL="16705722" indent="0">
              <a:buNone/>
              <a:defRPr sz="9100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0771" y="23698288"/>
            <a:ext cx="25685115" cy="3553689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3302C912-D83B-4252-810C-97A20051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5D0893-B88E-4B0C-9FA0-915B3A3B6DF7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4F3EC52B-EB8B-4EAA-807A-E65C8CF87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59A0497E-805B-4306-924B-6CAC69DCD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7B7EF1-CA94-495B-888D-1C222699E77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51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>
            <a:extLst>
              <a:ext uri="{FF2B5EF4-FFF2-40B4-BE49-F238E27FC236}">
                <a16:creationId xmlns:a16="http://schemas.microsoft.com/office/drawing/2014/main" id="{A75CD3E3-2EC0-4707-89BE-5D9A72496E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139950" y="1212850"/>
            <a:ext cx="38528625" cy="504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 style du titre</a:t>
            </a:r>
          </a:p>
        </p:txBody>
      </p:sp>
      <p:sp>
        <p:nvSpPr>
          <p:cNvPr id="1027" name="Espace réservé du texte 2">
            <a:extLst>
              <a:ext uri="{FF2B5EF4-FFF2-40B4-BE49-F238E27FC236}">
                <a16:creationId xmlns:a16="http://schemas.microsoft.com/office/drawing/2014/main" id="{6F939032-1561-442C-A88D-0D62C2BD28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39950" y="7065963"/>
            <a:ext cx="38528625" cy="1998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9E1A61-FA8F-4562-9716-BAEB1F3C4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139950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D826B96-FE14-4BC5-BF4F-ABB597546904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EFC2CC-58C2-45B8-8D1E-29C788CD6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625638" y="28065413"/>
            <a:ext cx="135572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ctr" defTabSz="4176431" eaLnBrk="1" fontAlgn="auto" hangingPunct="1">
              <a:spcBef>
                <a:spcPts val="0"/>
              </a:spcBef>
              <a:spcAft>
                <a:spcPts val="0"/>
              </a:spcAft>
              <a:defRPr sz="55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04F29C-13A6-43CC-AFE9-9F0ED02F9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680025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78B6907-129E-4DFC-844A-35F9246FB464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4175125" rtl="0" fontAlgn="base">
        <a:spcBef>
          <a:spcPct val="0"/>
        </a:spcBef>
        <a:spcAft>
          <a:spcPct val="0"/>
        </a:spcAft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2pPr>
      <a:lvl3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3pPr>
      <a:lvl4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4pPr>
      <a:lvl5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5pPr>
      <a:lvl6pPr marL="4572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6pPr>
      <a:lvl7pPr marL="9144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7pPr>
      <a:lvl8pPr marL="13716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8pPr>
      <a:lvl9pPr marL="18288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1565275" indent="-156527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2488" indent="-130492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19700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726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41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5184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399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615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830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215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43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64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86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107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29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507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72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812901" y="1813928"/>
            <a:ext cx="39096481" cy="473813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812901" y="6552060"/>
            <a:ext cx="39096481" cy="18756091"/>
          </a:xfrm>
          <a:prstGeom prst="rect">
            <a:avLst/>
          </a:prstGeom>
        </p:spPr>
        <p:txBody>
          <a:bodyPr vert="horz" lIns="1080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251317" y="27165266"/>
            <a:ext cx="23980449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4214">
                <a:solidFill>
                  <a:srgbClr val="7F7F7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812901" y="27165266"/>
            <a:ext cx="3210731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4214">
                <a:solidFill>
                  <a:srgbClr val="7F7F7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243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3211098" rtl="0" eaLnBrk="1" latinLnBrk="0" hangingPunct="1">
        <a:spcBef>
          <a:spcPct val="0"/>
        </a:spcBef>
        <a:buNone/>
        <a:defRPr sz="12642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8870" indent="-958870" algn="l" defTabSz="3211098" rtl="0" eaLnBrk="1" latinLnBrk="0" hangingPunct="1">
        <a:spcBef>
          <a:spcPts val="0"/>
        </a:spcBef>
        <a:spcAft>
          <a:spcPts val="3512"/>
        </a:spcAft>
        <a:buFont typeface="Wingdings" panose="05000000000000000000" pitchFamily="2" charset="2"/>
        <a:buChar char="§"/>
        <a:defRPr sz="7726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2837587" indent="-95887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7023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379645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6321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504521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6299551" indent="-629957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8830521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6pPr>
      <a:lvl7pPr marL="10436070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7pPr>
      <a:lvl8pPr marL="1204161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8pPr>
      <a:lvl9pPr marL="1364716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1pPr>
      <a:lvl2pPr marL="1605549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2pPr>
      <a:lvl3pPr marL="321109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3pPr>
      <a:lvl4pPr marL="481664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4pPr>
      <a:lvl5pPr marL="6422197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5pPr>
      <a:lvl6pPr marL="8027746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6pPr>
      <a:lvl7pPr marL="963329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7pPr>
      <a:lvl8pPr marL="1123884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8pPr>
      <a:lvl9pPr marL="12844394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9.jpeg"/><Relationship Id="rId5" Type="http://schemas.openxmlformats.org/officeDocument/2006/relationships/image" Target="../media/image4.png"/><Relationship Id="rId15" Type="http://schemas.openxmlformats.org/officeDocument/2006/relationships/image" Target="../media/image13.png"/><Relationship Id="rId10" Type="http://schemas.openxmlformats.org/officeDocument/2006/relationships/hyperlink" Target="https://www.google.com/imgres?imgurl=https%3A%2F%2Fget.wallhere.com%2Fphoto%2Fillustration-symmetry-green-yellow-blue-pattern-texture-circle-post-it-notes-ART-color-shape-design-line-petal-number-computer-wallpaper-font-360200.jpg&amp;imgrefurl=https%3A%2F%2Fwallhere.com%2Ffr%2Fwallpaper%2F360200&amp;docid=t-T2T0J3z3nNpM&amp;tbnid=TVx6XfBJoZJn2M%3A&amp;vet=10ahUKEwifmbDLr_PiAhWBqHEKHStQAp8QMwhBKAAwAA..i&amp;w=2006&amp;h=1370&amp;bih=925&amp;biw=1571&amp;q=IT%20architecture%20wallpaper%20post%20it&amp;ved=0ahUKEwifmbDLr_PiAhWBqHEKHStQAp8QMwhBKAAwAA&amp;iact=mrc&amp;uact=8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1" name="Image 7">
            <a:extLst>
              <a:ext uri="{FF2B5EF4-FFF2-40B4-BE49-F238E27FC236}">
                <a16:creationId xmlns:a16="http://schemas.microsoft.com/office/drawing/2014/main" id="{79D9A317-7342-41E2-BE50-2D85078DF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85343" y="1240341"/>
            <a:ext cx="10329862" cy="753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7C0730D8-E24A-40A0-94F7-F5EEF6126DA5}"/>
              </a:ext>
            </a:extLst>
          </p:cNvPr>
          <p:cNvSpPr/>
          <p:nvPr/>
        </p:nvSpPr>
        <p:spPr>
          <a:xfrm>
            <a:off x="622300" y="8129232"/>
            <a:ext cx="6967538" cy="2891194"/>
          </a:xfrm>
          <a:prstGeom prst="roundRect">
            <a:avLst>
              <a:gd name="adj" fmla="val 9403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sp>
        <p:nvSpPr>
          <p:cNvPr id="261" name="Rectangle : coins arrondis 260">
            <a:extLst>
              <a:ext uri="{FF2B5EF4-FFF2-40B4-BE49-F238E27FC236}">
                <a16:creationId xmlns:a16="http://schemas.microsoft.com/office/drawing/2014/main" id="{CB243F13-1600-41A3-9F30-BBB23473E674}"/>
              </a:ext>
            </a:extLst>
          </p:cNvPr>
          <p:cNvSpPr/>
          <p:nvPr/>
        </p:nvSpPr>
        <p:spPr>
          <a:xfrm>
            <a:off x="488950" y="11444288"/>
            <a:ext cx="5348288" cy="3683000"/>
          </a:xfrm>
          <a:prstGeom prst="roundRect">
            <a:avLst>
              <a:gd name="adj" fmla="val 9403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8085" tIns="214043" rIns="428085" bIns="214043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sp>
        <p:nvSpPr>
          <p:cNvPr id="262" name="Rectangle : coins arrondis 261">
            <a:extLst>
              <a:ext uri="{FF2B5EF4-FFF2-40B4-BE49-F238E27FC236}">
                <a16:creationId xmlns:a16="http://schemas.microsoft.com/office/drawing/2014/main" id="{A88DE9A2-1057-48C8-965B-6209C50E713D}"/>
              </a:ext>
            </a:extLst>
          </p:cNvPr>
          <p:cNvSpPr/>
          <p:nvPr/>
        </p:nvSpPr>
        <p:spPr>
          <a:xfrm>
            <a:off x="403225" y="15978188"/>
            <a:ext cx="7516813" cy="3190875"/>
          </a:xfrm>
          <a:prstGeom prst="roundRect">
            <a:avLst>
              <a:gd name="adj" fmla="val 9403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8085" tIns="214043" rIns="428085" bIns="214043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sp>
        <p:nvSpPr>
          <p:cNvPr id="263" name="Rectangle : coins arrondis 262">
            <a:extLst>
              <a:ext uri="{FF2B5EF4-FFF2-40B4-BE49-F238E27FC236}">
                <a16:creationId xmlns:a16="http://schemas.microsoft.com/office/drawing/2014/main" id="{04BBC521-7D50-4F18-820F-46F61120FB63}"/>
              </a:ext>
            </a:extLst>
          </p:cNvPr>
          <p:cNvSpPr/>
          <p:nvPr/>
        </p:nvSpPr>
        <p:spPr>
          <a:xfrm>
            <a:off x="1168400" y="19818350"/>
            <a:ext cx="6467475" cy="2425700"/>
          </a:xfrm>
          <a:prstGeom prst="roundRect">
            <a:avLst>
              <a:gd name="adj" fmla="val 9403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8085" tIns="214043" rIns="428085" bIns="214043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sp>
        <p:nvSpPr>
          <p:cNvPr id="281" name="Rectangle : coins arrondis 280">
            <a:extLst>
              <a:ext uri="{FF2B5EF4-FFF2-40B4-BE49-F238E27FC236}">
                <a16:creationId xmlns:a16="http://schemas.microsoft.com/office/drawing/2014/main" id="{77A34188-670D-4C65-BC61-2734F2947FFD}"/>
              </a:ext>
            </a:extLst>
          </p:cNvPr>
          <p:cNvSpPr/>
          <p:nvPr/>
        </p:nvSpPr>
        <p:spPr>
          <a:xfrm>
            <a:off x="31240413" y="4073525"/>
            <a:ext cx="11269662" cy="4941888"/>
          </a:xfrm>
          <a:prstGeom prst="roundRect">
            <a:avLst>
              <a:gd name="adj" fmla="val 9403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sp>
        <p:nvSpPr>
          <p:cNvPr id="288" name="Rectangle : coins arrondis 287">
            <a:extLst>
              <a:ext uri="{FF2B5EF4-FFF2-40B4-BE49-F238E27FC236}">
                <a16:creationId xmlns:a16="http://schemas.microsoft.com/office/drawing/2014/main" id="{ED62B40B-A9DA-456F-AA58-FD12AE920FA7}"/>
              </a:ext>
            </a:extLst>
          </p:cNvPr>
          <p:cNvSpPr/>
          <p:nvPr/>
        </p:nvSpPr>
        <p:spPr>
          <a:xfrm>
            <a:off x="31216600" y="9807122"/>
            <a:ext cx="11261725" cy="10494962"/>
          </a:xfrm>
          <a:prstGeom prst="roundRect">
            <a:avLst>
              <a:gd name="adj" fmla="val 5579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sp>
        <p:nvSpPr>
          <p:cNvPr id="290" name="Rectangle : coins arrondis 289">
            <a:extLst>
              <a:ext uri="{FF2B5EF4-FFF2-40B4-BE49-F238E27FC236}">
                <a16:creationId xmlns:a16="http://schemas.microsoft.com/office/drawing/2014/main" id="{3F19AD3A-B360-4E2E-8799-C5803A12A0EA}"/>
              </a:ext>
            </a:extLst>
          </p:cNvPr>
          <p:cNvSpPr/>
          <p:nvPr/>
        </p:nvSpPr>
        <p:spPr>
          <a:xfrm>
            <a:off x="30927675" y="20850225"/>
            <a:ext cx="11261725" cy="4941888"/>
          </a:xfrm>
          <a:prstGeom prst="roundRect">
            <a:avLst>
              <a:gd name="adj" fmla="val 9403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/>
          </a:p>
        </p:txBody>
      </p:sp>
      <p:sp>
        <p:nvSpPr>
          <p:cNvPr id="183" name="ZoneTexte 182">
            <a:extLst>
              <a:ext uri="{FF2B5EF4-FFF2-40B4-BE49-F238E27FC236}">
                <a16:creationId xmlns:a16="http://schemas.microsoft.com/office/drawing/2014/main" id="{8309635E-EE70-4180-B14B-041B41CD3212}"/>
              </a:ext>
            </a:extLst>
          </p:cNvPr>
          <p:cNvSpPr txBox="1"/>
          <p:nvPr/>
        </p:nvSpPr>
        <p:spPr>
          <a:xfrm>
            <a:off x="4125913" y="9645650"/>
            <a:ext cx="3751262" cy="676275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NON FUNCTIONAL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REQUIREMENTS (INPUTS)</a:t>
            </a:r>
          </a:p>
        </p:txBody>
      </p:sp>
      <p:sp>
        <p:nvSpPr>
          <p:cNvPr id="17" name="Flèche : droite 16">
            <a:extLst>
              <a:ext uri="{FF2B5EF4-FFF2-40B4-BE49-F238E27FC236}">
                <a16:creationId xmlns:a16="http://schemas.microsoft.com/office/drawing/2014/main" id="{74D448AE-7E42-468B-8A95-8D3D1EAE7837}"/>
              </a:ext>
            </a:extLst>
          </p:cNvPr>
          <p:cNvSpPr/>
          <p:nvPr/>
        </p:nvSpPr>
        <p:spPr>
          <a:xfrm>
            <a:off x="18281650" y="8775700"/>
            <a:ext cx="12847638" cy="12663488"/>
          </a:xfrm>
          <a:prstGeom prst="rightArrow">
            <a:avLst>
              <a:gd name="adj1" fmla="val 100000"/>
              <a:gd name="adj2" fmla="val 5003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sp>
        <p:nvSpPr>
          <p:cNvPr id="34" name="Organigramme : Décision 33">
            <a:extLst>
              <a:ext uri="{FF2B5EF4-FFF2-40B4-BE49-F238E27FC236}">
                <a16:creationId xmlns:a16="http://schemas.microsoft.com/office/drawing/2014/main" id="{52DE3AFB-F418-46B1-B0BE-12936DC75EEB}"/>
              </a:ext>
            </a:extLst>
          </p:cNvPr>
          <p:cNvSpPr/>
          <p:nvPr/>
        </p:nvSpPr>
        <p:spPr>
          <a:xfrm>
            <a:off x="6226175" y="3230563"/>
            <a:ext cx="23933150" cy="23931562"/>
          </a:xfrm>
          <a:prstGeom prst="flowChartDecision">
            <a:avLst/>
          </a:prstGeom>
          <a:solidFill>
            <a:srgbClr val="FFC000">
              <a:alpha val="81000"/>
            </a:srgbClr>
          </a:solidFill>
          <a:ln w="2540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618" dirty="0"/>
          </a:p>
        </p:txBody>
      </p:sp>
      <p:sp>
        <p:nvSpPr>
          <p:cNvPr id="35" name="Triangle isocèle 34">
            <a:extLst>
              <a:ext uri="{FF2B5EF4-FFF2-40B4-BE49-F238E27FC236}">
                <a16:creationId xmlns:a16="http://schemas.microsoft.com/office/drawing/2014/main" id="{32E035C2-F9B4-4A8E-A38D-EADFFD6BE3E6}"/>
              </a:ext>
            </a:extLst>
          </p:cNvPr>
          <p:cNvSpPr/>
          <p:nvPr/>
        </p:nvSpPr>
        <p:spPr>
          <a:xfrm>
            <a:off x="12042775" y="3205163"/>
            <a:ext cx="12336463" cy="6302375"/>
          </a:xfrm>
          <a:prstGeom prst="triangle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56657BEA-A9EB-4D79-A75C-8F8E6C5B77EC}"/>
              </a:ext>
            </a:extLst>
          </p:cNvPr>
          <p:cNvSpPr/>
          <p:nvPr/>
        </p:nvSpPr>
        <p:spPr>
          <a:xfrm>
            <a:off x="14089063" y="10558463"/>
            <a:ext cx="2576512" cy="2538412"/>
          </a:xfrm>
          <a:prstGeom prst="ellipse">
            <a:avLst/>
          </a:prstGeom>
          <a:solidFill>
            <a:schemeClr val="bg1"/>
          </a:solidFill>
          <a:ln w="127000">
            <a:solidFill>
              <a:srgbClr val="CC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CBCB00"/>
                </a:solidFill>
                <a:latin typeface="Michelin SemiBold"/>
              </a:rPr>
              <a:t>PRODUCT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CBCB00"/>
                </a:solidFill>
                <a:latin typeface="Michelin SemiBold"/>
              </a:rPr>
              <a:t>OWNER</a:t>
            </a:r>
          </a:p>
        </p:txBody>
      </p:sp>
      <p:pic>
        <p:nvPicPr>
          <p:cNvPr id="13331" name="Image 13">
            <a:extLst>
              <a:ext uri="{FF2B5EF4-FFF2-40B4-BE49-F238E27FC236}">
                <a16:creationId xmlns:a16="http://schemas.microsoft.com/office/drawing/2014/main" id="{19F2DE72-765F-4444-B6B2-B4C392FCD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336838" y="5849938"/>
            <a:ext cx="2519362" cy="2513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2" name="Image 14">
            <a:extLst>
              <a:ext uri="{FF2B5EF4-FFF2-40B4-BE49-F238E27FC236}">
                <a16:creationId xmlns:a16="http://schemas.microsoft.com/office/drawing/2014/main" id="{AEC585E4-1F62-4580-BEBF-379EF5DA1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232438" y="5703888"/>
            <a:ext cx="2519362" cy="251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" name="Triangle isocèle 37">
            <a:extLst>
              <a:ext uri="{FF2B5EF4-FFF2-40B4-BE49-F238E27FC236}">
                <a16:creationId xmlns:a16="http://schemas.microsoft.com/office/drawing/2014/main" id="{AA727481-9884-40FE-A127-8A57B1139DFA}"/>
              </a:ext>
            </a:extLst>
          </p:cNvPr>
          <p:cNvSpPr/>
          <p:nvPr/>
        </p:nvSpPr>
        <p:spPr>
          <a:xfrm rot="10800000">
            <a:off x="9659938" y="18518188"/>
            <a:ext cx="16900525" cy="8362950"/>
          </a:xfrm>
          <a:prstGeom prst="triangle">
            <a:avLst>
              <a:gd name="adj" fmla="val 50000"/>
            </a:avLst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E6A06556-F1AD-4C8C-9DF8-F3BC5D1E4C7F}"/>
              </a:ext>
            </a:extLst>
          </p:cNvPr>
          <p:cNvSpPr txBox="1"/>
          <p:nvPr/>
        </p:nvSpPr>
        <p:spPr>
          <a:xfrm>
            <a:off x="16635413" y="18351500"/>
            <a:ext cx="2395537" cy="7413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213" b="1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GUEST(s)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2B6EF7F1-E55C-42D8-BDEF-26835374A78E}"/>
              </a:ext>
            </a:extLst>
          </p:cNvPr>
          <p:cNvSpPr txBox="1"/>
          <p:nvPr/>
        </p:nvSpPr>
        <p:spPr>
          <a:xfrm>
            <a:off x="2808087" y="746124"/>
            <a:ext cx="25191902" cy="110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554" b="1" dirty="0">
                <a:solidFill>
                  <a:schemeClr val="accent3"/>
                </a:solidFill>
                <a:latin typeface="Gotham Rounded Bold" pitchFamily="50" charset="0"/>
              </a:rPr>
              <a:t>ARCHITECTURE WORKSHOP (SCOPING 360°) 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ACA1C963-72E9-4155-9042-BF0F79DAE7DB}"/>
              </a:ext>
            </a:extLst>
          </p:cNvPr>
          <p:cNvSpPr txBox="1"/>
          <p:nvPr/>
        </p:nvSpPr>
        <p:spPr>
          <a:xfrm>
            <a:off x="2378075" y="12785725"/>
            <a:ext cx="2749550" cy="3889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IT STRATEGY</a:t>
            </a:r>
          </a:p>
        </p:txBody>
      </p: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E7C6DC2A-B019-4D52-87A8-32E35DD42E31}"/>
              </a:ext>
            </a:extLst>
          </p:cNvPr>
          <p:cNvGrpSpPr/>
          <p:nvPr/>
        </p:nvGrpSpPr>
        <p:grpSpPr>
          <a:xfrm>
            <a:off x="2222812" y="12804804"/>
            <a:ext cx="585275" cy="536544"/>
            <a:chOff x="620046" y="4144587"/>
            <a:chExt cx="179230" cy="164593"/>
          </a:xfrm>
          <a:solidFill>
            <a:schemeClr val="accent3"/>
          </a:solidFill>
        </p:grpSpPr>
        <p:sp>
          <p:nvSpPr>
            <p:cNvPr id="43" name="Rectangle : coins arrondis 42">
              <a:extLst>
                <a:ext uri="{FF2B5EF4-FFF2-40B4-BE49-F238E27FC236}">
                  <a16:creationId xmlns:a16="http://schemas.microsoft.com/office/drawing/2014/main" id="{F157070B-32A3-40CF-BA68-ACF949147485}"/>
                </a:ext>
              </a:extLst>
            </p:cNvPr>
            <p:cNvSpPr/>
            <p:nvPr/>
          </p:nvSpPr>
          <p:spPr>
            <a:xfrm>
              <a:off x="655539" y="4177146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618" dirty="0"/>
            </a:p>
          </p:txBody>
        </p:sp>
        <p:sp>
          <p:nvSpPr>
            <p:cNvPr id="44" name="Rectangle : coins arrondis 43">
              <a:extLst>
                <a:ext uri="{FF2B5EF4-FFF2-40B4-BE49-F238E27FC236}">
                  <a16:creationId xmlns:a16="http://schemas.microsoft.com/office/drawing/2014/main" id="{F250CF46-620B-4C63-9C10-8115B66A6AB1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solidFill>
              <a:schemeClr val="accent4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4213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67" name="ZoneTexte 66">
            <a:extLst>
              <a:ext uri="{FF2B5EF4-FFF2-40B4-BE49-F238E27FC236}">
                <a16:creationId xmlns:a16="http://schemas.microsoft.com/office/drawing/2014/main" id="{91B890C0-D2A1-4420-9372-69BE2CD76194}"/>
              </a:ext>
            </a:extLst>
          </p:cNvPr>
          <p:cNvSpPr txBox="1"/>
          <p:nvPr/>
        </p:nvSpPr>
        <p:spPr>
          <a:xfrm>
            <a:off x="13904017" y="21515404"/>
            <a:ext cx="8553450" cy="5969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SYSTEM ENGINEERING (other teams)</a:t>
            </a:r>
          </a:p>
        </p:txBody>
      </p:sp>
      <p:pic>
        <p:nvPicPr>
          <p:cNvPr id="13340" name="Image 67">
            <a:extLst>
              <a:ext uri="{FF2B5EF4-FFF2-40B4-BE49-F238E27FC236}">
                <a16:creationId xmlns:a16="http://schemas.microsoft.com/office/drawing/2014/main" id="{60E40EF9-1C1D-4790-BEEA-628FF16AF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911513" y="22083713"/>
            <a:ext cx="1685925" cy="168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41" name="Image 68">
            <a:extLst>
              <a:ext uri="{FF2B5EF4-FFF2-40B4-BE49-F238E27FC236}">
                <a16:creationId xmlns:a16="http://schemas.microsoft.com/office/drawing/2014/main" id="{20A77860-31CF-4CB5-AAE6-A030EF317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832388" y="22101175"/>
            <a:ext cx="1684337" cy="168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42" name="Image 75">
            <a:extLst>
              <a:ext uri="{FF2B5EF4-FFF2-40B4-BE49-F238E27FC236}">
                <a16:creationId xmlns:a16="http://schemas.microsoft.com/office/drawing/2014/main" id="{B6406878-BB94-4BB3-8652-7260AD967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461038" y="19629438"/>
            <a:ext cx="1684337" cy="166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43" name="Image 77">
            <a:extLst>
              <a:ext uri="{FF2B5EF4-FFF2-40B4-BE49-F238E27FC236}">
                <a16:creationId xmlns:a16="http://schemas.microsoft.com/office/drawing/2014/main" id="{FFA14897-434B-4762-A298-2CC8C2CDA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329648" y="19628158"/>
            <a:ext cx="1684338" cy="1684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9" name="ZoneTexte 78">
            <a:extLst>
              <a:ext uri="{FF2B5EF4-FFF2-40B4-BE49-F238E27FC236}">
                <a16:creationId xmlns:a16="http://schemas.microsoft.com/office/drawing/2014/main" id="{9802502D-70FC-421B-9327-4CBCC1022752}"/>
              </a:ext>
            </a:extLst>
          </p:cNvPr>
          <p:cNvSpPr txBox="1"/>
          <p:nvPr/>
        </p:nvSpPr>
        <p:spPr>
          <a:xfrm>
            <a:off x="17578388" y="18930938"/>
            <a:ext cx="2903537" cy="596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INTENTIONAL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38F97930-D2EA-44C4-ADFC-9F8CFCA3513B}"/>
              </a:ext>
            </a:extLst>
          </p:cNvPr>
          <p:cNvSpPr txBox="1"/>
          <p:nvPr/>
        </p:nvSpPr>
        <p:spPr>
          <a:xfrm>
            <a:off x="21713825" y="18934113"/>
            <a:ext cx="2466975" cy="596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PROVIDERS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1E9143B-D71C-4D50-8223-7D1B5A96699C}"/>
              </a:ext>
            </a:extLst>
          </p:cNvPr>
          <p:cNvSpPr/>
          <p:nvPr/>
        </p:nvSpPr>
        <p:spPr>
          <a:xfrm>
            <a:off x="74614" y="24101177"/>
            <a:ext cx="8587580" cy="2541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2660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3745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Conversation</a:t>
            </a:r>
          </a:p>
          <a:p>
            <a:pPr marL="802660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3745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Sketches on walls</a:t>
            </a:r>
          </a:p>
          <a:p>
            <a:pPr marL="802660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3745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Collective production</a:t>
            </a:r>
          </a:p>
          <a:p>
            <a:pPr marL="1709276" lvl="1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4682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86" name="ZoneTexte 85">
            <a:extLst>
              <a:ext uri="{FF2B5EF4-FFF2-40B4-BE49-F238E27FC236}">
                <a16:creationId xmlns:a16="http://schemas.microsoft.com/office/drawing/2014/main" id="{74E7191E-C649-4778-8067-3A7A923D0C1A}"/>
              </a:ext>
            </a:extLst>
          </p:cNvPr>
          <p:cNvSpPr txBox="1"/>
          <p:nvPr/>
        </p:nvSpPr>
        <p:spPr>
          <a:xfrm>
            <a:off x="29369" y="23510072"/>
            <a:ext cx="7446962" cy="66833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b="1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SUGGESTED WAY OF WORKING</a:t>
            </a:r>
          </a:p>
        </p:txBody>
      </p:sp>
      <p:sp>
        <p:nvSpPr>
          <p:cNvPr id="141" name="Freeform 7">
            <a:extLst>
              <a:ext uri="{FF2B5EF4-FFF2-40B4-BE49-F238E27FC236}">
                <a16:creationId xmlns:a16="http://schemas.microsoft.com/office/drawing/2014/main" id="{4595CE09-CED8-49BD-93CD-02BE1B87EA83}"/>
              </a:ext>
            </a:extLst>
          </p:cNvPr>
          <p:cNvSpPr>
            <a:spLocks noEditPoints="1"/>
          </p:cNvSpPr>
          <p:nvPr/>
        </p:nvSpPr>
        <p:spPr bwMode="auto">
          <a:xfrm>
            <a:off x="35137725" y="23369588"/>
            <a:ext cx="757238" cy="531812"/>
          </a:xfrm>
          <a:custGeom>
            <a:avLst/>
            <a:gdLst>
              <a:gd name="T0" fmla="*/ 13 w 64"/>
              <a:gd name="T1" fmla="*/ 45 h 67"/>
              <a:gd name="T2" fmla="*/ 13 w 64"/>
              <a:gd name="T3" fmla="*/ 63 h 67"/>
              <a:gd name="T4" fmla="*/ 9 w 64"/>
              <a:gd name="T5" fmla="*/ 67 h 67"/>
              <a:gd name="T6" fmla="*/ 5 w 64"/>
              <a:gd name="T7" fmla="*/ 67 h 67"/>
              <a:gd name="T8" fmla="*/ 1 w 64"/>
              <a:gd name="T9" fmla="*/ 63 h 67"/>
              <a:gd name="T10" fmla="*/ 1 w 64"/>
              <a:gd name="T11" fmla="*/ 45 h 67"/>
              <a:gd name="T12" fmla="*/ 5 w 64"/>
              <a:gd name="T13" fmla="*/ 41 h 67"/>
              <a:gd name="T14" fmla="*/ 9 w 64"/>
              <a:gd name="T15" fmla="*/ 41 h 67"/>
              <a:gd name="T16" fmla="*/ 13 w 64"/>
              <a:gd name="T17" fmla="*/ 45 h 67"/>
              <a:gd name="T18" fmla="*/ 26 w 64"/>
              <a:gd name="T19" fmla="*/ 26 h 67"/>
              <a:gd name="T20" fmla="*/ 22 w 64"/>
              <a:gd name="T21" fmla="*/ 26 h 67"/>
              <a:gd name="T22" fmla="*/ 18 w 64"/>
              <a:gd name="T23" fmla="*/ 30 h 67"/>
              <a:gd name="T24" fmla="*/ 18 w 64"/>
              <a:gd name="T25" fmla="*/ 63 h 67"/>
              <a:gd name="T26" fmla="*/ 22 w 64"/>
              <a:gd name="T27" fmla="*/ 67 h 67"/>
              <a:gd name="T28" fmla="*/ 26 w 64"/>
              <a:gd name="T29" fmla="*/ 67 h 67"/>
              <a:gd name="T30" fmla="*/ 30 w 64"/>
              <a:gd name="T31" fmla="*/ 63 h 67"/>
              <a:gd name="T32" fmla="*/ 30 w 64"/>
              <a:gd name="T33" fmla="*/ 30 h 67"/>
              <a:gd name="T34" fmla="*/ 26 w 64"/>
              <a:gd name="T35" fmla="*/ 26 h 67"/>
              <a:gd name="T36" fmla="*/ 43 w 64"/>
              <a:gd name="T37" fmla="*/ 32 h 67"/>
              <a:gd name="T38" fmla="*/ 39 w 64"/>
              <a:gd name="T39" fmla="*/ 32 h 67"/>
              <a:gd name="T40" fmla="*/ 35 w 64"/>
              <a:gd name="T41" fmla="*/ 36 h 67"/>
              <a:gd name="T42" fmla="*/ 35 w 64"/>
              <a:gd name="T43" fmla="*/ 63 h 67"/>
              <a:gd name="T44" fmla="*/ 39 w 64"/>
              <a:gd name="T45" fmla="*/ 67 h 67"/>
              <a:gd name="T46" fmla="*/ 43 w 64"/>
              <a:gd name="T47" fmla="*/ 67 h 67"/>
              <a:gd name="T48" fmla="*/ 47 w 64"/>
              <a:gd name="T49" fmla="*/ 63 h 67"/>
              <a:gd name="T50" fmla="*/ 47 w 64"/>
              <a:gd name="T51" fmla="*/ 36 h 67"/>
              <a:gd name="T52" fmla="*/ 43 w 64"/>
              <a:gd name="T53" fmla="*/ 32 h 67"/>
              <a:gd name="T54" fmla="*/ 60 w 64"/>
              <a:gd name="T55" fmla="*/ 18 h 67"/>
              <a:gd name="T56" fmla="*/ 56 w 64"/>
              <a:gd name="T57" fmla="*/ 18 h 67"/>
              <a:gd name="T58" fmla="*/ 52 w 64"/>
              <a:gd name="T59" fmla="*/ 22 h 67"/>
              <a:gd name="T60" fmla="*/ 52 w 64"/>
              <a:gd name="T61" fmla="*/ 63 h 67"/>
              <a:gd name="T62" fmla="*/ 56 w 64"/>
              <a:gd name="T63" fmla="*/ 67 h 67"/>
              <a:gd name="T64" fmla="*/ 60 w 64"/>
              <a:gd name="T65" fmla="*/ 67 h 67"/>
              <a:gd name="T66" fmla="*/ 64 w 64"/>
              <a:gd name="T67" fmla="*/ 63 h 67"/>
              <a:gd name="T68" fmla="*/ 64 w 64"/>
              <a:gd name="T69" fmla="*/ 22 h 67"/>
              <a:gd name="T70" fmla="*/ 60 w 64"/>
              <a:gd name="T71" fmla="*/ 18 h 67"/>
              <a:gd name="T72" fmla="*/ 21 w 64"/>
              <a:gd name="T73" fmla="*/ 13 h 67"/>
              <a:gd name="T74" fmla="*/ 41 w 64"/>
              <a:gd name="T75" fmla="*/ 27 h 67"/>
              <a:gd name="T76" fmla="*/ 58 w 64"/>
              <a:gd name="T77" fmla="*/ 5 h 67"/>
              <a:gd name="T78" fmla="*/ 60 w 64"/>
              <a:gd name="T79" fmla="*/ 6 h 67"/>
              <a:gd name="T80" fmla="*/ 60 w 64"/>
              <a:gd name="T81" fmla="*/ 0 h 67"/>
              <a:gd name="T82" fmla="*/ 55 w 64"/>
              <a:gd name="T83" fmla="*/ 3 h 67"/>
              <a:gd name="T84" fmla="*/ 56 w 64"/>
              <a:gd name="T85" fmla="*/ 4 h 67"/>
              <a:gd name="T86" fmla="*/ 40 w 64"/>
              <a:gd name="T87" fmla="*/ 23 h 67"/>
              <a:gd name="T88" fmla="*/ 21 w 64"/>
              <a:gd name="T89" fmla="*/ 10 h 67"/>
              <a:gd name="T90" fmla="*/ 0 w 64"/>
              <a:gd name="T91" fmla="*/ 29 h 67"/>
              <a:gd name="T92" fmla="*/ 2 w 64"/>
              <a:gd name="T93" fmla="*/ 31 h 67"/>
              <a:gd name="T94" fmla="*/ 21 w 64"/>
              <a:gd name="T95" fmla="*/ 13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4" h="67">
                <a:moveTo>
                  <a:pt x="13" y="45"/>
                </a:moveTo>
                <a:cubicBezTo>
                  <a:pt x="13" y="63"/>
                  <a:pt x="13" y="63"/>
                  <a:pt x="13" y="63"/>
                </a:cubicBezTo>
                <a:cubicBezTo>
                  <a:pt x="13" y="65"/>
                  <a:pt x="11" y="67"/>
                  <a:pt x="9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3" y="67"/>
                  <a:pt x="1" y="65"/>
                  <a:pt x="1" y="63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3"/>
                  <a:pt x="3" y="41"/>
                  <a:pt x="5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11" y="41"/>
                  <a:pt x="13" y="43"/>
                  <a:pt x="13" y="45"/>
                </a:cubicBezTo>
                <a:close/>
                <a:moveTo>
                  <a:pt x="26" y="26"/>
                </a:moveTo>
                <a:cubicBezTo>
                  <a:pt x="22" y="26"/>
                  <a:pt x="22" y="26"/>
                  <a:pt x="22" y="26"/>
                </a:cubicBezTo>
                <a:cubicBezTo>
                  <a:pt x="20" y="26"/>
                  <a:pt x="18" y="28"/>
                  <a:pt x="18" y="30"/>
                </a:cubicBezTo>
                <a:cubicBezTo>
                  <a:pt x="18" y="63"/>
                  <a:pt x="18" y="63"/>
                  <a:pt x="18" y="63"/>
                </a:cubicBezTo>
                <a:cubicBezTo>
                  <a:pt x="18" y="65"/>
                  <a:pt x="20" y="67"/>
                  <a:pt x="22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8" y="67"/>
                  <a:pt x="30" y="65"/>
                  <a:pt x="30" y="63"/>
                </a:cubicBezTo>
                <a:cubicBezTo>
                  <a:pt x="30" y="30"/>
                  <a:pt x="30" y="30"/>
                  <a:pt x="30" y="30"/>
                </a:cubicBezTo>
                <a:cubicBezTo>
                  <a:pt x="30" y="28"/>
                  <a:pt x="28" y="26"/>
                  <a:pt x="26" y="26"/>
                </a:cubicBezTo>
                <a:close/>
                <a:moveTo>
                  <a:pt x="43" y="32"/>
                </a:moveTo>
                <a:cubicBezTo>
                  <a:pt x="39" y="32"/>
                  <a:pt x="39" y="32"/>
                  <a:pt x="39" y="32"/>
                </a:cubicBezTo>
                <a:cubicBezTo>
                  <a:pt x="37" y="32"/>
                  <a:pt x="35" y="34"/>
                  <a:pt x="35" y="36"/>
                </a:cubicBezTo>
                <a:cubicBezTo>
                  <a:pt x="35" y="63"/>
                  <a:pt x="35" y="63"/>
                  <a:pt x="35" y="63"/>
                </a:cubicBezTo>
                <a:cubicBezTo>
                  <a:pt x="35" y="65"/>
                  <a:pt x="37" y="67"/>
                  <a:pt x="39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5" y="67"/>
                  <a:pt x="47" y="65"/>
                  <a:pt x="47" y="63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4"/>
                  <a:pt x="45" y="32"/>
                  <a:pt x="43" y="32"/>
                </a:cubicBezTo>
                <a:close/>
                <a:moveTo>
                  <a:pt x="60" y="18"/>
                </a:moveTo>
                <a:cubicBezTo>
                  <a:pt x="56" y="18"/>
                  <a:pt x="56" y="18"/>
                  <a:pt x="56" y="18"/>
                </a:cubicBezTo>
                <a:cubicBezTo>
                  <a:pt x="54" y="18"/>
                  <a:pt x="52" y="20"/>
                  <a:pt x="52" y="22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65"/>
                  <a:pt x="54" y="67"/>
                  <a:pt x="56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2" y="67"/>
                  <a:pt x="64" y="65"/>
                  <a:pt x="64" y="63"/>
                </a:cubicBezTo>
                <a:cubicBezTo>
                  <a:pt x="64" y="22"/>
                  <a:pt x="64" y="22"/>
                  <a:pt x="64" y="22"/>
                </a:cubicBezTo>
                <a:cubicBezTo>
                  <a:pt x="64" y="20"/>
                  <a:pt x="62" y="18"/>
                  <a:pt x="60" y="18"/>
                </a:cubicBezTo>
                <a:close/>
                <a:moveTo>
                  <a:pt x="21" y="13"/>
                </a:moveTo>
                <a:cubicBezTo>
                  <a:pt x="41" y="27"/>
                  <a:pt x="41" y="27"/>
                  <a:pt x="41" y="27"/>
                </a:cubicBezTo>
                <a:cubicBezTo>
                  <a:pt x="58" y="5"/>
                  <a:pt x="58" y="5"/>
                  <a:pt x="58" y="5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0"/>
                  <a:pt x="60" y="0"/>
                  <a:pt x="60" y="0"/>
                </a:cubicBezTo>
                <a:cubicBezTo>
                  <a:pt x="55" y="3"/>
                  <a:pt x="55" y="3"/>
                  <a:pt x="55" y="3"/>
                </a:cubicBezTo>
                <a:cubicBezTo>
                  <a:pt x="56" y="4"/>
                  <a:pt x="56" y="4"/>
                  <a:pt x="56" y="4"/>
                </a:cubicBezTo>
                <a:cubicBezTo>
                  <a:pt x="40" y="23"/>
                  <a:pt x="40" y="23"/>
                  <a:pt x="40" y="23"/>
                </a:cubicBezTo>
                <a:cubicBezTo>
                  <a:pt x="21" y="10"/>
                  <a:pt x="21" y="10"/>
                  <a:pt x="21" y="10"/>
                </a:cubicBezTo>
                <a:cubicBezTo>
                  <a:pt x="0" y="29"/>
                  <a:pt x="0" y="29"/>
                  <a:pt x="0" y="29"/>
                </a:cubicBezTo>
                <a:cubicBezTo>
                  <a:pt x="2" y="31"/>
                  <a:pt x="2" y="31"/>
                  <a:pt x="2" y="31"/>
                </a:cubicBezTo>
                <a:lnTo>
                  <a:pt x="21" y="1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>
              <a:latin typeface="+mn-lt"/>
            </a:endParaRPr>
          </a:p>
        </p:txBody>
      </p:sp>
      <p:sp>
        <p:nvSpPr>
          <p:cNvPr id="142" name="ZoneTexte 141">
            <a:extLst>
              <a:ext uri="{FF2B5EF4-FFF2-40B4-BE49-F238E27FC236}">
                <a16:creationId xmlns:a16="http://schemas.microsoft.com/office/drawing/2014/main" id="{CF2BDFE9-B1CB-4399-AA7D-8154299751D8}"/>
              </a:ext>
            </a:extLst>
          </p:cNvPr>
          <p:cNvSpPr txBox="1"/>
          <p:nvPr/>
        </p:nvSpPr>
        <p:spPr>
          <a:xfrm>
            <a:off x="36152138" y="23094950"/>
            <a:ext cx="1570037" cy="9636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LOCAL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TECHNICAL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DEBT</a:t>
            </a:r>
          </a:p>
        </p:txBody>
      </p:sp>
      <p:sp>
        <p:nvSpPr>
          <p:cNvPr id="146" name="ZoneTexte 145">
            <a:extLst>
              <a:ext uri="{FF2B5EF4-FFF2-40B4-BE49-F238E27FC236}">
                <a16:creationId xmlns:a16="http://schemas.microsoft.com/office/drawing/2014/main" id="{1793FECD-BAA1-4281-BC34-A63F660E3C36}"/>
              </a:ext>
            </a:extLst>
          </p:cNvPr>
          <p:cNvSpPr txBox="1"/>
          <p:nvPr/>
        </p:nvSpPr>
        <p:spPr>
          <a:xfrm>
            <a:off x="32223075" y="22286913"/>
            <a:ext cx="2987675" cy="6762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ARCHITECTURE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 RUNWAY</a:t>
            </a:r>
          </a:p>
        </p:txBody>
      </p:sp>
      <p:sp>
        <p:nvSpPr>
          <p:cNvPr id="148" name="Freeform 7">
            <a:extLst>
              <a:ext uri="{FF2B5EF4-FFF2-40B4-BE49-F238E27FC236}">
                <a16:creationId xmlns:a16="http://schemas.microsoft.com/office/drawing/2014/main" id="{03F2C0E8-91EB-4F0A-AB89-7286ECF573AC}"/>
              </a:ext>
            </a:extLst>
          </p:cNvPr>
          <p:cNvSpPr>
            <a:spLocks noEditPoints="1"/>
          </p:cNvSpPr>
          <p:nvPr/>
        </p:nvSpPr>
        <p:spPr bwMode="auto">
          <a:xfrm>
            <a:off x="31762700" y="22244050"/>
            <a:ext cx="795338" cy="696913"/>
          </a:xfrm>
          <a:custGeom>
            <a:avLst/>
            <a:gdLst>
              <a:gd name="T0" fmla="*/ 13 w 64"/>
              <a:gd name="T1" fmla="*/ 45 h 67"/>
              <a:gd name="T2" fmla="*/ 13 w 64"/>
              <a:gd name="T3" fmla="*/ 63 h 67"/>
              <a:gd name="T4" fmla="*/ 9 w 64"/>
              <a:gd name="T5" fmla="*/ 67 h 67"/>
              <a:gd name="T6" fmla="*/ 5 w 64"/>
              <a:gd name="T7" fmla="*/ 67 h 67"/>
              <a:gd name="T8" fmla="*/ 1 w 64"/>
              <a:gd name="T9" fmla="*/ 63 h 67"/>
              <a:gd name="T10" fmla="*/ 1 w 64"/>
              <a:gd name="T11" fmla="*/ 45 h 67"/>
              <a:gd name="T12" fmla="*/ 5 w 64"/>
              <a:gd name="T13" fmla="*/ 41 h 67"/>
              <a:gd name="T14" fmla="*/ 9 w 64"/>
              <a:gd name="T15" fmla="*/ 41 h 67"/>
              <a:gd name="T16" fmla="*/ 13 w 64"/>
              <a:gd name="T17" fmla="*/ 45 h 67"/>
              <a:gd name="T18" fmla="*/ 26 w 64"/>
              <a:gd name="T19" fmla="*/ 26 h 67"/>
              <a:gd name="T20" fmla="*/ 22 w 64"/>
              <a:gd name="T21" fmla="*/ 26 h 67"/>
              <a:gd name="T22" fmla="*/ 18 w 64"/>
              <a:gd name="T23" fmla="*/ 30 h 67"/>
              <a:gd name="T24" fmla="*/ 18 w 64"/>
              <a:gd name="T25" fmla="*/ 63 h 67"/>
              <a:gd name="T26" fmla="*/ 22 w 64"/>
              <a:gd name="T27" fmla="*/ 67 h 67"/>
              <a:gd name="T28" fmla="*/ 26 w 64"/>
              <a:gd name="T29" fmla="*/ 67 h 67"/>
              <a:gd name="T30" fmla="*/ 30 w 64"/>
              <a:gd name="T31" fmla="*/ 63 h 67"/>
              <a:gd name="T32" fmla="*/ 30 w 64"/>
              <a:gd name="T33" fmla="*/ 30 h 67"/>
              <a:gd name="T34" fmla="*/ 26 w 64"/>
              <a:gd name="T35" fmla="*/ 26 h 67"/>
              <a:gd name="T36" fmla="*/ 43 w 64"/>
              <a:gd name="T37" fmla="*/ 32 h 67"/>
              <a:gd name="T38" fmla="*/ 39 w 64"/>
              <a:gd name="T39" fmla="*/ 32 h 67"/>
              <a:gd name="T40" fmla="*/ 35 w 64"/>
              <a:gd name="T41" fmla="*/ 36 h 67"/>
              <a:gd name="T42" fmla="*/ 35 w 64"/>
              <a:gd name="T43" fmla="*/ 63 h 67"/>
              <a:gd name="T44" fmla="*/ 39 w 64"/>
              <a:gd name="T45" fmla="*/ 67 h 67"/>
              <a:gd name="T46" fmla="*/ 43 w 64"/>
              <a:gd name="T47" fmla="*/ 67 h 67"/>
              <a:gd name="T48" fmla="*/ 47 w 64"/>
              <a:gd name="T49" fmla="*/ 63 h 67"/>
              <a:gd name="T50" fmla="*/ 47 w 64"/>
              <a:gd name="T51" fmla="*/ 36 h 67"/>
              <a:gd name="T52" fmla="*/ 43 w 64"/>
              <a:gd name="T53" fmla="*/ 32 h 67"/>
              <a:gd name="T54" fmla="*/ 60 w 64"/>
              <a:gd name="T55" fmla="*/ 18 h 67"/>
              <a:gd name="T56" fmla="*/ 56 w 64"/>
              <a:gd name="T57" fmla="*/ 18 h 67"/>
              <a:gd name="T58" fmla="*/ 52 w 64"/>
              <a:gd name="T59" fmla="*/ 22 h 67"/>
              <a:gd name="T60" fmla="*/ 52 w 64"/>
              <a:gd name="T61" fmla="*/ 63 h 67"/>
              <a:gd name="T62" fmla="*/ 56 w 64"/>
              <a:gd name="T63" fmla="*/ 67 h 67"/>
              <a:gd name="T64" fmla="*/ 60 w 64"/>
              <a:gd name="T65" fmla="*/ 67 h 67"/>
              <a:gd name="T66" fmla="*/ 64 w 64"/>
              <a:gd name="T67" fmla="*/ 63 h 67"/>
              <a:gd name="T68" fmla="*/ 64 w 64"/>
              <a:gd name="T69" fmla="*/ 22 h 67"/>
              <a:gd name="T70" fmla="*/ 60 w 64"/>
              <a:gd name="T71" fmla="*/ 18 h 67"/>
              <a:gd name="T72" fmla="*/ 21 w 64"/>
              <a:gd name="T73" fmla="*/ 13 h 67"/>
              <a:gd name="T74" fmla="*/ 41 w 64"/>
              <a:gd name="T75" fmla="*/ 27 h 67"/>
              <a:gd name="T76" fmla="*/ 58 w 64"/>
              <a:gd name="T77" fmla="*/ 5 h 67"/>
              <a:gd name="T78" fmla="*/ 60 w 64"/>
              <a:gd name="T79" fmla="*/ 6 h 67"/>
              <a:gd name="T80" fmla="*/ 60 w 64"/>
              <a:gd name="T81" fmla="*/ 0 h 67"/>
              <a:gd name="T82" fmla="*/ 55 w 64"/>
              <a:gd name="T83" fmla="*/ 3 h 67"/>
              <a:gd name="T84" fmla="*/ 56 w 64"/>
              <a:gd name="T85" fmla="*/ 4 h 67"/>
              <a:gd name="T86" fmla="*/ 40 w 64"/>
              <a:gd name="T87" fmla="*/ 23 h 67"/>
              <a:gd name="T88" fmla="*/ 21 w 64"/>
              <a:gd name="T89" fmla="*/ 10 h 67"/>
              <a:gd name="T90" fmla="*/ 0 w 64"/>
              <a:gd name="T91" fmla="*/ 29 h 67"/>
              <a:gd name="T92" fmla="*/ 2 w 64"/>
              <a:gd name="T93" fmla="*/ 31 h 67"/>
              <a:gd name="T94" fmla="*/ 21 w 64"/>
              <a:gd name="T95" fmla="*/ 13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4" h="67">
                <a:moveTo>
                  <a:pt x="13" y="45"/>
                </a:moveTo>
                <a:cubicBezTo>
                  <a:pt x="13" y="63"/>
                  <a:pt x="13" y="63"/>
                  <a:pt x="13" y="63"/>
                </a:cubicBezTo>
                <a:cubicBezTo>
                  <a:pt x="13" y="65"/>
                  <a:pt x="11" y="67"/>
                  <a:pt x="9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3" y="67"/>
                  <a:pt x="1" y="65"/>
                  <a:pt x="1" y="63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3"/>
                  <a:pt x="3" y="41"/>
                  <a:pt x="5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11" y="41"/>
                  <a:pt x="13" y="43"/>
                  <a:pt x="13" y="45"/>
                </a:cubicBezTo>
                <a:close/>
                <a:moveTo>
                  <a:pt x="26" y="26"/>
                </a:moveTo>
                <a:cubicBezTo>
                  <a:pt x="22" y="26"/>
                  <a:pt x="22" y="26"/>
                  <a:pt x="22" y="26"/>
                </a:cubicBezTo>
                <a:cubicBezTo>
                  <a:pt x="20" y="26"/>
                  <a:pt x="18" y="28"/>
                  <a:pt x="18" y="30"/>
                </a:cubicBezTo>
                <a:cubicBezTo>
                  <a:pt x="18" y="63"/>
                  <a:pt x="18" y="63"/>
                  <a:pt x="18" y="63"/>
                </a:cubicBezTo>
                <a:cubicBezTo>
                  <a:pt x="18" y="65"/>
                  <a:pt x="20" y="67"/>
                  <a:pt x="22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8" y="67"/>
                  <a:pt x="30" y="65"/>
                  <a:pt x="30" y="63"/>
                </a:cubicBezTo>
                <a:cubicBezTo>
                  <a:pt x="30" y="30"/>
                  <a:pt x="30" y="30"/>
                  <a:pt x="30" y="30"/>
                </a:cubicBezTo>
                <a:cubicBezTo>
                  <a:pt x="30" y="28"/>
                  <a:pt x="28" y="26"/>
                  <a:pt x="26" y="26"/>
                </a:cubicBezTo>
                <a:close/>
                <a:moveTo>
                  <a:pt x="43" y="32"/>
                </a:moveTo>
                <a:cubicBezTo>
                  <a:pt x="39" y="32"/>
                  <a:pt x="39" y="32"/>
                  <a:pt x="39" y="32"/>
                </a:cubicBezTo>
                <a:cubicBezTo>
                  <a:pt x="37" y="32"/>
                  <a:pt x="35" y="34"/>
                  <a:pt x="35" y="36"/>
                </a:cubicBezTo>
                <a:cubicBezTo>
                  <a:pt x="35" y="63"/>
                  <a:pt x="35" y="63"/>
                  <a:pt x="35" y="63"/>
                </a:cubicBezTo>
                <a:cubicBezTo>
                  <a:pt x="35" y="65"/>
                  <a:pt x="37" y="67"/>
                  <a:pt x="39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5" y="67"/>
                  <a:pt x="47" y="65"/>
                  <a:pt x="47" y="63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4"/>
                  <a:pt x="45" y="32"/>
                  <a:pt x="43" y="32"/>
                </a:cubicBezTo>
                <a:close/>
                <a:moveTo>
                  <a:pt x="60" y="18"/>
                </a:moveTo>
                <a:cubicBezTo>
                  <a:pt x="56" y="18"/>
                  <a:pt x="56" y="18"/>
                  <a:pt x="56" y="18"/>
                </a:cubicBezTo>
                <a:cubicBezTo>
                  <a:pt x="54" y="18"/>
                  <a:pt x="52" y="20"/>
                  <a:pt x="52" y="22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65"/>
                  <a:pt x="54" y="67"/>
                  <a:pt x="56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2" y="67"/>
                  <a:pt x="64" y="65"/>
                  <a:pt x="64" y="63"/>
                </a:cubicBezTo>
                <a:cubicBezTo>
                  <a:pt x="64" y="22"/>
                  <a:pt x="64" y="22"/>
                  <a:pt x="64" y="22"/>
                </a:cubicBezTo>
                <a:cubicBezTo>
                  <a:pt x="64" y="20"/>
                  <a:pt x="62" y="18"/>
                  <a:pt x="60" y="18"/>
                </a:cubicBezTo>
                <a:close/>
                <a:moveTo>
                  <a:pt x="21" y="13"/>
                </a:moveTo>
                <a:cubicBezTo>
                  <a:pt x="41" y="27"/>
                  <a:pt x="41" y="27"/>
                  <a:pt x="41" y="27"/>
                </a:cubicBezTo>
                <a:cubicBezTo>
                  <a:pt x="58" y="5"/>
                  <a:pt x="58" y="5"/>
                  <a:pt x="58" y="5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0"/>
                  <a:pt x="60" y="0"/>
                  <a:pt x="60" y="0"/>
                </a:cubicBezTo>
                <a:cubicBezTo>
                  <a:pt x="55" y="3"/>
                  <a:pt x="55" y="3"/>
                  <a:pt x="55" y="3"/>
                </a:cubicBezTo>
                <a:cubicBezTo>
                  <a:pt x="56" y="4"/>
                  <a:pt x="56" y="4"/>
                  <a:pt x="56" y="4"/>
                </a:cubicBezTo>
                <a:cubicBezTo>
                  <a:pt x="40" y="23"/>
                  <a:pt x="40" y="23"/>
                  <a:pt x="40" y="23"/>
                </a:cubicBezTo>
                <a:cubicBezTo>
                  <a:pt x="21" y="10"/>
                  <a:pt x="21" y="10"/>
                  <a:pt x="21" y="10"/>
                </a:cubicBezTo>
                <a:cubicBezTo>
                  <a:pt x="0" y="29"/>
                  <a:pt x="0" y="29"/>
                  <a:pt x="0" y="29"/>
                </a:cubicBezTo>
                <a:cubicBezTo>
                  <a:pt x="2" y="31"/>
                  <a:pt x="2" y="31"/>
                  <a:pt x="2" y="31"/>
                </a:cubicBezTo>
                <a:lnTo>
                  <a:pt x="21" y="1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>
              <a:latin typeface="+mn-lt"/>
            </a:endParaRPr>
          </a:p>
        </p:txBody>
      </p:sp>
      <p:grpSp>
        <p:nvGrpSpPr>
          <p:cNvPr id="13352" name="Groupe 149">
            <a:extLst>
              <a:ext uri="{FF2B5EF4-FFF2-40B4-BE49-F238E27FC236}">
                <a16:creationId xmlns:a16="http://schemas.microsoft.com/office/drawing/2014/main" id="{721E7112-F234-45CD-9E5D-4CADA9395465}"/>
              </a:ext>
            </a:extLst>
          </p:cNvPr>
          <p:cNvGrpSpPr>
            <a:grpSpLocks/>
          </p:cNvGrpSpPr>
          <p:nvPr/>
        </p:nvGrpSpPr>
        <p:grpSpPr bwMode="auto">
          <a:xfrm>
            <a:off x="38506400" y="21763038"/>
            <a:ext cx="2501900" cy="1176337"/>
            <a:chOff x="3430541" y="1518851"/>
            <a:chExt cx="415280" cy="232336"/>
          </a:xfrm>
        </p:grpSpPr>
        <p:sp>
          <p:nvSpPr>
            <p:cNvPr id="152" name="Freeform 24">
              <a:extLst>
                <a:ext uri="{FF2B5EF4-FFF2-40B4-BE49-F238E27FC236}">
                  <a16:creationId xmlns:a16="http://schemas.microsoft.com/office/drawing/2014/main" id="{F4740796-60BF-4017-9BD4-2AAA6D9669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0541" y="1616050"/>
              <a:ext cx="152304" cy="135137"/>
            </a:xfrm>
            <a:custGeom>
              <a:avLst/>
              <a:gdLst>
                <a:gd name="T0" fmla="*/ 1 w 70"/>
                <a:gd name="T1" fmla="*/ 15 h 63"/>
                <a:gd name="T2" fmla="*/ 35 w 70"/>
                <a:gd name="T3" fmla="*/ 0 h 63"/>
                <a:gd name="T4" fmla="*/ 64 w 70"/>
                <a:gd name="T5" fmla="*/ 27 h 63"/>
                <a:gd name="T6" fmla="*/ 8 w 70"/>
                <a:gd name="T7" fmla="*/ 23 h 63"/>
                <a:gd name="T8" fmla="*/ 15 w 70"/>
                <a:gd name="T9" fmla="*/ 23 h 63"/>
                <a:gd name="T10" fmla="*/ 6 w 70"/>
                <a:gd name="T11" fmla="*/ 27 h 63"/>
                <a:gd name="T12" fmla="*/ 5 w 70"/>
                <a:gd name="T13" fmla="*/ 27 h 63"/>
                <a:gd name="T14" fmla="*/ 5 w 70"/>
                <a:gd name="T15" fmla="*/ 27 h 63"/>
                <a:gd name="T16" fmla="*/ 66 w 70"/>
                <a:gd name="T17" fmla="*/ 38 h 63"/>
                <a:gd name="T18" fmla="*/ 64 w 70"/>
                <a:gd name="T19" fmla="*/ 36 h 63"/>
                <a:gd name="T20" fmla="*/ 54 w 70"/>
                <a:gd name="T21" fmla="*/ 41 h 63"/>
                <a:gd name="T22" fmla="*/ 62 w 70"/>
                <a:gd name="T23" fmla="*/ 41 h 63"/>
                <a:gd name="T24" fmla="*/ 5 w 70"/>
                <a:gd name="T25" fmla="*/ 36 h 63"/>
                <a:gd name="T26" fmla="*/ 64 w 70"/>
                <a:gd name="T27" fmla="*/ 42 h 63"/>
                <a:gd name="T28" fmla="*/ 69 w 70"/>
                <a:gd name="T29" fmla="*/ 48 h 63"/>
                <a:gd name="T30" fmla="*/ 51 w 70"/>
                <a:gd name="T31" fmla="*/ 34 h 63"/>
                <a:gd name="T32" fmla="*/ 51 w 70"/>
                <a:gd name="T33" fmla="*/ 39 h 63"/>
                <a:gd name="T34" fmla="*/ 47 w 70"/>
                <a:gd name="T35" fmla="*/ 40 h 63"/>
                <a:gd name="T36" fmla="*/ 47 w 70"/>
                <a:gd name="T37" fmla="*/ 45 h 63"/>
                <a:gd name="T38" fmla="*/ 42 w 70"/>
                <a:gd name="T39" fmla="*/ 47 h 63"/>
                <a:gd name="T40" fmla="*/ 38 w 70"/>
                <a:gd name="T41" fmla="*/ 49 h 63"/>
                <a:gd name="T42" fmla="*/ 32 w 70"/>
                <a:gd name="T43" fmla="*/ 49 h 63"/>
                <a:gd name="T44" fmla="*/ 30 w 70"/>
                <a:gd name="T45" fmla="*/ 46 h 63"/>
                <a:gd name="T46" fmla="*/ 26 w 70"/>
                <a:gd name="T47" fmla="*/ 47 h 63"/>
                <a:gd name="T48" fmla="*/ 23 w 70"/>
                <a:gd name="T49" fmla="*/ 43 h 63"/>
                <a:gd name="T50" fmla="*/ 19 w 70"/>
                <a:gd name="T51" fmla="*/ 40 h 63"/>
                <a:gd name="T52" fmla="*/ 18 w 70"/>
                <a:gd name="T53" fmla="*/ 34 h 63"/>
                <a:gd name="T54" fmla="*/ 18 w 70"/>
                <a:gd name="T55" fmla="*/ 30 h 63"/>
                <a:gd name="T56" fmla="*/ 19 w 70"/>
                <a:gd name="T57" fmla="*/ 24 h 63"/>
                <a:gd name="T58" fmla="*/ 23 w 70"/>
                <a:gd name="T59" fmla="*/ 23 h 63"/>
                <a:gd name="T60" fmla="*/ 23 w 70"/>
                <a:gd name="T61" fmla="*/ 19 h 63"/>
                <a:gd name="T62" fmla="*/ 28 w 70"/>
                <a:gd name="T63" fmla="*/ 17 h 63"/>
                <a:gd name="T64" fmla="*/ 32 w 70"/>
                <a:gd name="T65" fmla="*/ 15 h 63"/>
                <a:gd name="T66" fmla="*/ 38 w 70"/>
                <a:gd name="T67" fmla="*/ 15 h 63"/>
                <a:gd name="T68" fmla="*/ 42 w 70"/>
                <a:gd name="T69" fmla="*/ 17 h 63"/>
                <a:gd name="T70" fmla="*/ 47 w 70"/>
                <a:gd name="T71" fmla="*/ 19 h 63"/>
                <a:gd name="T72" fmla="*/ 47 w 70"/>
                <a:gd name="T73" fmla="*/ 23 h 63"/>
                <a:gd name="T74" fmla="*/ 51 w 70"/>
                <a:gd name="T75" fmla="*/ 24 h 63"/>
                <a:gd name="T76" fmla="*/ 51 w 70"/>
                <a:gd name="T77" fmla="*/ 30 h 63"/>
                <a:gd name="T78" fmla="*/ 50 w 70"/>
                <a:gd name="T79" fmla="*/ 28 h 63"/>
                <a:gd name="T80" fmla="*/ 45 w 70"/>
                <a:gd name="T81" fmla="*/ 20 h 63"/>
                <a:gd name="T82" fmla="*/ 36 w 70"/>
                <a:gd name="T83" fmla="*/ 16 h 63"/>
                <a:gd name="T84" fmla="*/ 26 w 70"/>
                <a:gd name="T85" fmla="*/ 19 h 63"/>
                <a:gd name="T86" fmla="*/ 20 w 70"/>
                <a:gd name="T87" fmla="*/ 26 h 63"/>
                <a:gd name="T88" fmla="*/ 20 w 70"/>
                <a:gd name="T89" fmla="*/ 36 h 63"/>
                <a:gd name="T90" fmla="*/ 25 w 70"/>
                <a:gd name="T91" fmla="*/ 44 h 63"/>
                <a:gd name="T92" fmla="*/ 34 w 70"/>
                <a:gd name="T93" fmla="*/ 47 h 63"/>
                <a:gd name="T94" fmla="*/ 43 w 70"/>
                <a:gd name="T95" fmla="*/ 45 h 63"/>
                <a:gd name="T96" fmla="*/ 49 w 70"/>
                <a:gd name="T97" fmla="*/ 38 h 63"/>
                <a:gd name="T98" fmla="*/ 44 w 70"/>
                <a:gd name="T99" fmla="*/ 32 h 63"/>
                <a:gd name="T100" fmla="*/ 35 w 70"/>
                <a:gd name="T101" fmla="*/ 23 h 63"/>
                <a:gd name="T102" fmla="*/ 35 w 70"/>
                <a:gd name="T103" fmla="*/ 25 h 63"/>
                <a:gd name="T104" fmla="*/ 42 w 70"/>
                <a:gd name="T105" fmla="*/ 32 h 63"/>
                <a:gd name="T106" fmla="*/ 35 w 70"/>
                <a:gd name="T107" fmla="*/ 3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63">
                  <a:moveTo>
                    <a:pt x="4" y="26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6"/>
                    <a:pt x="1" y="15"/>
                  </a:cubicBezTo>
                  <a:cubicBezTo>
                    <a:pt x="1" y="15"/>
                    <a:pt x="2" y="15"/>
                    <a:pt x="3" y="16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9" y="9"/>
                    <a:pt x="21" y="0"/>
                    <a:pt x="35" y="0"/>
                  </a:cubicBezTo>
                  <a:cubicBezTo>
                    <a:pt x="50" y="0"/>
                    <a:pt x="63" y="11"/>
                    <a:pt x="66" y="26"/>
                  </a:cubicBezTo>
                  <a:cubicBezTo>
                    <a:pt x="66" y="26"/>
                    <a:pt x="65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3" y="27"/>
                    <a:pt x="63" y="27"/>
                    <a:pt x="63" y="26"/>
                  </a:cubicBezTo>
                  <a:cubicBezTo>
                    <a:pt x="60" y="13"/>
                    <a:pt x="48" y="3"/>
                    <a:pt x="35" y="3"/>
                  </a:cubicBezTo>
                  <a:cubicBezTo>
                    <a:pt x="22" y="3"/>
                    <a:pt x="11" y="12"/>
                    <a:pt x="8" y="23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6" y="21"/>
                  </a:cubicBezTo>
                  <a:cubicBezTo>
                    <a:pt x="16" y="22"/>
                    <a:pt x="16" y="23"/>
                    <a:pt x="15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4" y="27"/>
                    <a:pt x="4" y="27"/>
                    <a:pt x="4" y="26"/>
                  </a:cubicBezTo>
                  <a:close/>
                  <a:moveTo>
                    <a:pt x="69" y="46"/>
                  </a:moveTo>
                  <a:cubicBezTo>
                    <a:pt x="66" y="38"/>
                    <a:pt x="66" y="38"/>
                    <a:pt x="66" y="38"/>
                  </a:cubicBezTo>
                  <a:cubicBezTo>
                    <a:pt x="65" y="37"/>
                    <a:pt x="65" y="37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3" y="36"/>
                    <a:pt x="63" y="37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41"/>
                    <a:pt x="53" y="42"/>
                    <a:pt x="54" y="43"/>
                  </a:cubicBezTo>
                  <a:cubicBezTo>
                    <a:pt x="54" y="43"/>
                    <a:pt x="55" y="44"/>
                    <a:pt x="56" y="43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58" y="52"/>
                    <a:pt x="47" y="60"/>
                    <a:pt x="35" y="60"/>
                  </a:cubicBezTo>
                  <a:cubicBezTo>
                    <a:pt x="21" y="60"/>
                    <a:pt x="9" y="51"/>
                    <a:pt x="7" y="38"/>
                  </a:cubicBezTo>
                  <a:cubicBezTo>
                    <a:pt x="7" y="37"/>
                    <a:pt x="6" y="36"/>
                    <a:pt x="5" y="36"/>
                  </a:cubicBezTo>
                  <a:cubicBezTo>
                    <a:pt x="4" y="37"/>
                    <a:pt x="4" y="37"/>
                    <a:pt x="4" y="38"/>
                  </a:cubicBezTo>
                  <a:cubicBezTo>
                    <a:pt x="7" y="53"/>
                    <a:pt x="20" y="63"/>
                    <a:pt x="35" y="63"/>
                  </a:cubicBezTo>
                  <a:cubicBezTo>
                    <a:pt x="48" y="63"/>
                    <a:pt x="60" y="55"/>
                    <a:pt x="64" y="42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8" y="48"/>
                    <a:pt x="68" y="48"/>
                  </a:cubicBezTo>
                  <a:cubicBezTo>
                    <a:pt x="68" y="48"/>
                    <a:pt x="69" y="48"/>
                    <a:pt x="69" y="48"/>
                  </a:cubicBezTo>
                  <a:cubicBezTo>
                    <a:pt x="69" y="48"/>
                    <a:pt x="70" y="47"/>
                    <a:pt x="69" y="46"/>
                  </a:cubicBezTo>
                  <a:close/>
                  <a:moveTo>
                    <a:pt x="49" y="32"/>
                  </a:moveTo>
                  <a:cubicBezTo>
                    <a:pt x="49" y="33"/>
                    <a:pt x="50" y="34"/>
                    <a:pt x="51" y="34"/>
                  </a:cubicBezTo>
                  <a:cubicBezTo>
                    <a:pt x="51" y="34"/>
                    <a:pt x="52" y="34"/>
                    <a:pt x="52" y="34"/>
                  </a:cubicBezTo>
                  <a:cubicBezTo>
                    <a:pt x="52" y="34"/>
                    <a:pt x="52" y="35"/>
                    <a:pt x="52" y="35"/>
                  </a:cubicBezTo>
                  <a:cubicBezTo>
                    <a:pt x="52" y="37"/>
                    <a:pt x="51" y="38"/>
                    <a:pt x="51" y="39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49" y="40"/>
                    <a:pt x="49" y="40"/>
                  </a:cubicBezTo>
                  <a:cubicBezTo>
                    <a:pt x="48" y="39"/>
                    <a:pt x="47" y="40"/>
                    <a:pt x="47" y="40"/>
                  </a:cubicBezTo>
                  <a:cubicBezTo>
                    <a:pt x="46" y="41"/>
                    <a:pt x="46" y="42"/>
                    <a:pt x="47" y="43"/>
                  </a:cubicBezTo>
                  <a:cubicBezTo>
                    <a:pt x="47" y="43"/>
                    <a:pt x="47" y="44"/>
                    <a:pt x="47" y="44"/>
                  </a:cubicBezTo>
                  <a:cubicBezTo>
                    <a:pt x="47" y="44"/>
                    <a:pt x="47" y="44"/>
                    <a:pt x="47" y="45"/>
                  </a:cubicBezTo>
                  <a:cubicBezTo>
                    <a:pt x="46" y="46"/>
                    <a:pt x="44" y="47"/>
                    <a:pt x="43" y="47"/>
                  </a:cubicBezTo>
                  <a:cubicBezTo>
                    <a:pt x="43" y="48"/>
                    <a:pt x="42" y="48"/>
                    <a:pt x="42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1" y="46"/>
                    <a:pt x="40" y="45"/>
                    <a:pt x="39" y="46"/>
                  </a:cubicBezTo>
                  <a:cubicBezTo>
                    <a:pt x="38" y="46"/>
                    <a:pt x="38" y="47"/>
                    <a:pt x="38" y="48"/>
                  </a:cubicBezTo>
                  <a:cubicBezTo>
                    <a:pt x="38" y="48"/>
                    <a:pt x="38" y="49"/>
                    <a:pt x="38" y="49"/>
                  </a:cubicBezTo>
                  <a:cubicBezTo>
                    <a:pt x="38" y="49"/>
                    <a:pt x="37" y="49"/>
                    <a:pt x="37" y="49"/>
                  </a:cubicBezTo>
                  <a:cubicBezTo>
                    <a:pt x="36" y="49"/>
                    <a:pt x="35" y="49"/>
                    <a:pt x="35" y="49"/>
                  </a:cubicBezTo>
                  <a:cubicBezTo>
                    <a:pt x="34" y="49"/>
                    <a:pt x="33" y="49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49"/>
                    <a:pt x="31" y="48"/>
                    <a:pt x="31" y="48"/>
                  </a:cubicBezTo>
                  <a:cubicBezTo>
                    <a:pt x="32" y="47"/>
                    <a:pt x="31" y="46"/>
                    <a:pt x="30" y="46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8" y="47"/>
                    <a:pt x="27" y="47"/>
                    <a:pt x="27" y="47"/>
                  </a:cubicBezTo>
                  <a:cubicBezTo>
                    <a:pt x="27" y="48"/>
                    <a:pt x="27" y="48"/>
                    <a:pt x="26" y="47"/>
                  </a:cubicBezTo>
                  <a:cubicBezTo>
                    <a:pt x="25" y="47"/>
                    <a:pt x="24" y="46"/>
                    <a:pt x="23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2" y="44"/>
                    <a:pt x="22" y="43"/>
                    <a:pt x="23" y="43"/>
                  </a:cubicBezTo>
                  <a:cubicBezTo>
                    <a:pt x="23" y="42"/>
                    <a:pt x="23" y="41"/>
                    <a:pt x="23" y="40"/>
                  </a:cubicBezTo>
                  <a:cubicBezTo>
                    <a:pt x="22" y="40"/>
                    <a:pt x="21" y="39"/>
                    <a:pt x="20" y="40"/>
                  </a:cubicBezTo>
                  <a:cubicBezTo>
                    <a:pt x="20" y="40"/>
                    <a:pt x="20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8" y="38"/>
                    <a:pt x="18" y="37"/>
                    <a:pt x="17" y="35"/>
                  </a:cubicBezTo>
                  <a:cubicBezTo>
                    <a:pt x="17" y="35"/>
                    <a:pt x="17" y="34"/>
                    <a:pt x="18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9" y="34"/>
                    <a:pt x="20" y="33"/>
                    <a:pt x="20" y="32"/>
                  </a:cubicBezTo>
                  <a:cubicBezTo>
                    <a:pt x="20" y="31"/>
                    <a:pt x="19" y="30"/>
                    <a:pt x="18" y="30"/>
                  </a:cubicBezTo>
                  <a:cubicBezTo>
                    <a:pt x="18" y="30"/>
                    <a:pt x="18" y="30"/>
                    <a:pt x="18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7"/>
                    <a:pt x="18" y="26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1" y="24"/>
                    <a:pt x="22" y="24"/>
                    <a:pt x="23" y="23"/>
                  </a:cubicBezTo>
                  <a:cubicBezTo>
                    <a:pt x="23" y="22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19"/>
                    <a:pt x="23" y="19"/>
                  </a:cubicBezTo>
                  <a:cubicBezTo>
                    <a:pt x="24" y="18"/>
                    <a:pt x="25" y="17"/>
                    <a:pt x="26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8" y="17"/>
                    <a:pt x="28" y="17"/>
                  </a:cubicBezTo>
                  <a:cubicBezTo>
                    <a:pt x="28" y="18"/>
                    <a:pt x="29" y="18"/>
                    <a:pt x="30" y="18"/>
                  </a:cubicBezTo>
                  <a:cubicBezTo>
                    <a:pt x="31" y="18"/>
                    <a:pt x="32" y="17"/>
                    <a:pt x="31" y="16"/>
                  </a:cubicBezTo>
                  <a:cubicBezTo>
                    <a:pt x="31" y="15"/>
                    <a:pt x="31" y="15"/>
                    <a:pt x="32" y="15"/>
                  </a:cubicBezTo>
                  <a:cubicBezTo>
                    <a:pt x="32" y="15"/>
                    <a:pt x="32" y="14"/>
                    <a:pt x="32" y="14"/>
                  </a:cubicBezTo>
                  <a:cubicBezTo>
                    <a:pt x="34" y="14"/>
                    <a:pt x="36" y="14"/>
                    <a:pt x="37" y="14"/>
                  </a:cubicBezTo>
                  <a:cubicBezTo>
                    <a:pt x="37" y="14"/>
                    <a:pt x="38" y="15"/>
                    <a:pt x="38" y="15"/>
                  </a:cubicBezTo>
                  <a:cubicBezTo>
                    <a:pt x="38" y="15"/>
                    <a:pt x="38" y="15"/>
                    <a:pt x="38" y="16"/>
                  </a:cubicBezTo>
                  <a:cubicBezTo>
                    <a:pt x="38" y="17"/>
                    <a:pt x="38" y="18"/>
                    <a:pt x="39" y="18"/>
                  </a:cubicBezTo>
                  <a:cubicBezTo>
                    <a:pt x="40" y="18"/>
                    <a:pt x="41" y="18"/>
                    <a:pt x="42" y="17"/>
                  </a:cubicBezTo>
                  <a:cubicBezTo>
                    <a:pt x="42" y="17"/>
                    <a:pt x="42" y="16"/>
                    <a:pt x="42" y="16"/>
                  </a:cubicBezTo>
                  <a:cubicBezTo>
                    <a:pt x="42" y="16"/>
                    <a:pt x="43" y="16"/>
                    <a:pt x="43" y="16"/>
                  </a:cubicBezTo>
                  <a:cubicBezTo>
                    <a:pt x="44" y="17"/>
                    <a:pt x="46" y="18"/>
                    <a:pt x="47" y="19"/>
                  </a:cubicBezTo>
                  <a:cubicBezTo>
                    <a:pt x="47" y="19"/>
                    <a:pt x="47" y="20"/>
                    <a:pt x="47" y="20"/>
                  </a:cubicBezTo>
                  <a:cubicBezTo>
                    <a:pt x="47" y="20"/>
                    <a:pt x="47" y="20"/>
                    <a:pt x="47" y="21"/>
                  </a:cubicBezTo>
                  <a:cubicBezTo>
                    <a:pt x="46" y="21"/>
                    <a:pt x="46" y="22"/>
                    <a:pt x="47" y="23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49" y="24"/>
                    <a:pt x="50" y="24"/>
                    <a:pt x="50" y="24"/>
                  </a:cubicBezTo>
                  <a:cubicBezTo>
                    <a:pt x="50" y="24"/>
                    <a:pt x="50" y="24"/>
                    <a:pt x="51" y="24"/>
                  </a:cubicBezTo>
                  <a:cubicBezTo>
                    <a:pt x="51" y="26"/>
                    <a:pt x="52" y="27"/>
                    <a:pt x="52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30"/>
                    <a:pt x="51" y="30"/>
                    <a:pt x="51" y="30"/>
                  </a:cubicBezTo>
                  <a:cubicBezTo>
                    <a:pt x="50" y="30"/>
                    <a:pt x="49" y="31"/>
                    <a:pt x="49" y="32"/>
                  </a:cubicBezTo>
                  <a:close/>
                  <a:moveTo>
                    <a:pt x="47" y="32"/>
                  </a:moveTo>
                  <a:cubicBezTo>
                    <a:pt x="47" y="30"/>
                    <a:pt x="48" y="29"/>
                    <a:pt x="50" y="28"/>
                  </a:cubicBezTo>
                  <a:cubicBezTo>
                    <a:pt x="50" y="27"/>
                    <a:pt x="49" y="27"/>
                    <a:pt x="49" y="26"/>
                  </a:cubicBezTo>
                  <a:cubicBezTo>
                    <a:pt x="48" y="26"/>
                    <a:pt x="46" y="26"/>
                    <a:pt x="45" y="24"/>
                  </a:cubicBezTo>
                  <a:cubicBezTo>
                    <a:pt x="44" y="23"/>
                    <a:pt x="44" y="21"/>
                    <a:pt x="45" y="20"/>
                  </a:cubicBezTo>
                  <a:cubicBezTo>
                    <a:pt x="44" y="19"/>
                    <a:pt x="44" y="19"/>
                    <a:pt x="43" y="19"/>
                  </a:cubicBezTo>
                  <a:cubicBezTo>
                    <a:pt x="42" y="20"/>
                    <a:pt x="40" y="20"/>
                    <a:pt x="39" y="20"/>
                  </a:cubicBezTo>
                  <a:cubicBezTo>
                    <a:pt x="37" y="19"/>
                    <a:pt x="36" y="18"/>
                    <a:pt x="36" y="16"/>
                  </a:cubicBezTo>
                  <a:cubicBezTo>
                    <a:pt x="35" y="16"/>
                    <a:pt x="34" y="16"/>
                    <a:pt x="34" y="16"/>
                  </a:cubicBezTo>
                  <a:cubicBezTo>
                    <a:pt x="33" y="18"/>
                    <a:pt x="32" y="19"/>
                    <a:pt x="31" y="20"/>
                  </a:cubicBezTo>
                  <a:cubicBezTo>
                    <a:pt x="29" y="20"/>
                    <a:pt x="27" y="20"/>
                    <a:pt x="26" y="19"/>
                  </a:cubicBezTo>
                  <a:cubicBezTo>
                    <a:pt x="26" y="19"/>
                    <a:pt x="25" y="19"/>
                    <a:pt x="25" y="20"/>
                  </a:cubicBezTo>
                  <a:cubicBezTo>
                    <a:pt x="25" y="21"/>
                    <a:pt x="25" y="23"/>
                    <a:pt x="24" y="24"/>
                  </a:cubicBezTo>
                  <a:cubicBezTo>
                    <a:pt x="24" y="26"/>
                    <a:pt x="22" y="26"/>
                    <a:pt x="20" y="26"/>
                  </a:cubicBezTo>
                  <a:cubicBezTo>
                    <a:pt x="20" y="27"/>
                    <a:pt x="20" y="27"/>
                    <a:pt x="20" y="28"/>
                  </a:cubicBezTo>
                  <a:cubicBezTo>
                    <a:pt x="21" y="29"/>
                    <a:pt x="22" y="30"/>
                    <a:pt x="22" y="32"/>
                  </a:cubicBezTo>
                  <a:cubicBezTo>
                    <a:pt x="22" y="34"/>
                    <a:pt x="21" y="35"/>
                    <a:pt x="20" y="36"/>
                  </a:cubicBezTo>
                  <a:cubicBezTo>
                    <a:pt x="20" y="36"/>
                    <a:pt x="20" y="37"/>
                    <a:pt x="20" y="38"/>
                  </a:cubicBezTo>
                  <a:cubicBezTo>
                    <a:pt x="22" y="37"/>
                    <a:pt x="24" y="38"/>
                    <a:pt x="24" y="39"/>
                  </a:cubicBezTo>
                  <a:cubicBezTo>
                    <a:pt x="25" y="41"/>
                    <a:pt x="25" y="42"/>
                    <a:pt x="25" y="44"/>
                  </a:cubicBezTo>
                  <a:cubicBezTo>
                    <a:pt x="25" y="44"/>
                    <a:pt x="26" y="45"/>
                    <a:pt x="26" y="45"/>
                  </a:cubicBezTo>
                  <a:cubicBezTo>
                    <a:pt x="27" y="44"/>
                    <a:pt x="29" y="43"/>
                    <a:pt x="31" y="44"/>
                  </a:cubicBezTo>
                  <a:cubicBezTo>
                    <a:pt x="32" y="44"/>
                    <a:pt x="33" y="46"/>
                    <a:pt x="34" y="47"/>
                  </a:cubicBezTo>
                  <a:cubicBezTo>
                    <a:pt x="34" y="47"/>
                    <a:pt x="35" y="47"/>
                    <a:pt x="36" y="47"/>
                  </a:cubicBezTo>
                  <a:cubicBezTo>
                    <a:pt x="36" y="46"/>
                    <a:pt x="37" y="44"/>
                    <a:pt x="39" y="44"/>
                  </a:cubicBezTo>
                  <a:cubicBezTo>
                    <a:pt x="40" y="43"/>
                    <a:pt x="42" y="44"/>
                    <a:pt x="43" y="45"/>
                  </a:cubicBezTo>
                  <a:cubicBezTo>
                    <a:pt x="44" y="45"/>
                    <a:pt x="44" y="44"/>
                    <a:pt x="45" y="44"/>
                  </a:cubicBezTo>
                  <a:cubicBezTo>
                    <a:pt x="44" y="42"/>
                    <a:pt x="44" y="41"/>
                    <a:pt x="45" y="39"/>
                  </a:cubicBezTo>
                  <a:cubicBezTo>
                    <a:pt x="46" y="38"/>
                    <a:pt x="48" y="37"/>
                    <a:pt x="49" y="38"/>
                  </a:cubicBezTo>
                  <a:cubicBezTo>
                    <a:pt x="49" y="37"/>
                    <a:pt x="50" y="36"/>
                    <a:pt x="50" y="36"/>
                  </a:cubicBezTo>
                  <a:cubicBezTo>
                    <a:pt x="48" y="35"/>
                    <a:pt x="47" y="34"/>
                    <a:pt x="47" y="32"/>
                  </a:cubicBezTo>
                  <a:close/>
                  <a:moveTo>
                    <a:pt x="44" y="32"/>
                  </a:moveTo>
                  <a:cubicBezTo>
                    <a:pt x="44" y="37"/>
                    <a:pt x="40" y="42"/>
                    <a:pt x="35" y="42"/>
                  </a:cubicBezTo>
                  <a:cubicBezTo>
                    <a:pt x="30" y="42"/>
                    <a:pt x="25" y="37"/>
                    <a:pt x="25" y="32"/>
                  </a:cubicBezTo>
                  <a:cubicBezTo>
                    <a:pt x="25" y="27"/>
                    <a:pt x="30" y="23"/>
                    <a:pt x="35" y="23"/>
                  </a:cubicBezTo>
                  <a:cubicBezTo>
                    <a:pt x="40" y="23"/>
                    <a:pt x="44" y="27"/>
                    <a:pt x="44" y="32"/>
                  </a:cubicBezTo>
                  <a:close/>
                  <a:moveTo>
                    <a:pt x="42" y="32"/>
                  </a:moveTo>
                  <a:cubicBezTo>
                    <a:pt x="42" y="28"/>
                    <a:pt x="39" y="25"/>
                    <a:pt x="35" y="25"/>
                  </a:cubicBezTo>
                  <a:cubicBezTo>
                    <a:pt x="31" y="25"/>
                    <a:pt x="27" y="28"/>
                    <a:pt x="27" y="32"/>
                  </a:cubicBezTo>
                  <a:cubicBezTo>
                    <a:pt x="27" y="36"/>
                    <a:pt x="31" y="40"/>
                    <a:pt x="35" y="40"/>
                  </a:cubicBezTo>
                  <a:cubicBezTo>
                    <a:pt x="39" y="40"/>
                    <a:pt x="42" y="36"/>
                    <a:pt x="42" y="32"/>
                  </a:cubicBezTo>
                  <a:close/>
                  <a:moveTo>
                    <a:pt x="35" y="29"/>
                  </a:moveTo>
                  <a:cubicBezTo>
                    <a:pt x="33" y="29"/>
                    <a:pt x="31" y="30"/>
                    <a:pt x="31" y="32"/>
                  </a:cubicBezTo>
                  <a:cubicBezTo>
                    <a:pt x="31" y="34"/>
                    <a:pt x="33" y="36"/>
                    <a:pt x="35" y="36"/>
                  </a:cubicBezTo>
                  <a:cubicBezTo>
                    <a:pt x="37" y="36"/>
                    <a:pt x="38" y="34"/>
                    <a:pt x="38" y="32"/>
                  </a:cubicBezTo>
                  <a:cubicBezTo>
                    <a:pt x="38" y="30"/>
                    <a:pt x="37" y="29"/>
                    <a:pt x="35" y="29"/>
                  </a:cubicBezTo>
                  <a:close/>
                </a:path>
              </a:pathLst>
            </a:custGeom>
            <a:solidFill>
              <a:schemeClr val="accent3"/>
            </a:solidFill>
            <a:ln w="6350">
              <a:solidFill>
                <a:schemeClr val="accent3"/>
              </a:solidFill>
            </a:ln>
          </p:spPr>
          <p:txBody>
            <a:bodyPr lIns="321064" tIns="160537" rIns="321064" bIns="160537"/>
            <a:lstStyle/>
            <a:p>
              <a:pPr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341" dirty="0">
                <a:latin typeface="+mn-lt"/>
              </a:endParaRPr>
            </a:p>
          </p:txBody>
        </p:sp>
        <p:sp>
          <p:nvSpPr>
            <p:cNvPr id="153" name="ZoneTexte 152">
              <a:extLst>
                <a:ext uri="{FF2B5EF4-FFF2-40B4-BE49-F238E27FC236}">
                  <a16:creationId xmlns:a16="http://schemas.microsoft.com/office/drawing/2014/main" id="{E17EEA7E-8A7F-4A3D-9E73-82B45F92D72F}"/>
                </a:ext>
              </a:extLst>
            </p:cNvPr>
            <p:cNvSpPr txBox="1"/>
            <p:nvPr/>
          </p:nvSpPr>
          <p:spPr>
            <a:xfrm>
              <a:off x="3470857" y="1518851"/>
              <a:ext cx="198417" cy="893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GITLAB</a:t>
              </a:r>
            </a:p>
          </p:txBody>
        </p:sp>
        <p:sp>
          <p:nvSpPr>
            <p:cNvPr id="154" name="ZoneTexte 153">
              <a:extLst>
                <a:ext uri="{FF2B5EF4-FFF2-40B4-BE49-F238E27FC236}">
                  <a16:creationId xmlns:a16="http://schemas.microsoft.com/office/drawing/2014/main" id="{C45D8506-B371-4872-A891-8004930A2234}"/>
                </a:ext>
              </a:extLst>
            </p:cNvPr>
            <p:cNvSpPr txBox="1"/>
            <p:nvPr/>
          </p:nvSpPr>
          <p:spPr>
            <a:xfrm>
              <a:off x="3616310" y="1594415"/>
              <a:ext cx="229511" cy="13325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b="1" kern="0" dirty="0">
                  <a:solidFill>
                    <a:srgbClr val="44546A"/>
                  </a:solidFill>
                  <a:latin typeface="Calibri"/>
                </a:rPr>
                <a:t>DECISION</a:t>
              </a:r>
            </a:p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b="1" kern="0" dirty="0">
                  <a:solidFill>
                    <a:srgbClr val="44546A"/>
                  </a:solidFill>
                  <a:latin typeface="Calibri"/>
                </a:rPr>
                <a:t>LOG</a:t>
              </a:r>
            </a:p>
          </p:txBody>
        </p:sp>
      </p:grpSp>
      <p:sp>
        <p:nvSpPr>
          <p:cNvPr id="151" name="Rectangle : coins arrondis 150">
            <a:extLst>
              <a:ext uri="{FF2B5EF4-FFF2-40B4-BE49-F238E27FC236}">
                <a16:creationId xmlns:a16="http://schemas.microsoft.com/office/drawing/2014/main" id="{863B9292-2A82-4D71-B5E8-65BC37A548F9}"/>
              </a:ext>
            </a:extLst>
          </p:cNvPr>
          <p:cNvSpPr/>
          <p:nvPr/>
        </p:nvSpPr>
        <p:spPr>
          <a:xfrm>
            <a:off x="38330188" y="21996400"/>
            <a:ext cx="2679700" cy="1131888"/>
          </a:xfrm>
          <a:prstGeom prst="roundRect">
            <a:avLst/>
          </a:prstGeom>
          <a:solidFill>
            <a:schemeClr val="bg1">
              <a:alpha val="20000"/>
            </a:schemeClr>
          </a:solidFill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/>
          </a:p>
        </p:txBody>
      </p:sp>
      <p:sp>
        <p:nvSpPr>
          <p:cNvPr id="157" name="ZoneTexte 156">
            <a:extLst>
              <a:ext uri="{FF2B5EF4-FFF2-40B4-BE49-F238E27FC236}">
                <a16:creationId xmlns:a16="http://schemas.microsoft.com/office/drawing/2014/main" id="{9CE9DC03-B46B-4B82-BBBC-54D8BA0DDDB7}"/>
              </a:ext>
            </a:extLst>
          </p:cNvPr>
          <p:cNvSpPr txBox="1"/>
          <p:nvPr/>
        </p:nvSpPr>
        <p:spPr>
          <a:xfrm>
            <a:off x="35955481" y="24447500"/>
            <a:ext cx="3866764" cy="96404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ARCHITECTURE ROLE &amp;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 RESPONSABILITIES 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(i.e. Organization workshop)  </a:t>
            </a:r>
          </a:p>
        </p:txBody>
      </p:sp>
      <p:sp>
        <p:nvSpPr>
          <p:cNvPr id="158" name="Freeform 7">
            <a:extLst>
              <a:ext uri="{FF2B5EF4-FFF2-40B4-BE49-F238E27FC236}">
                <a16:creationId xmlns:a16="http://schemas.microsoft.com/office/drawing/2014/main" id="{45EBA356-4873-49FD-A1AE-7080215AE716}"/>
              </a:ext>
            </a:extLst>
          </p:cNvPr>
          <p:cNvSpPr>
            <a:spLocks noEditPoints="1"/>
          </p:cNvSpPr>
          <p:nvPr/>
        </p:nvSpPr>
        <p:spPr bwMode="auto">
          <a:xfrm>
            <a:off x="35183763" y="24596725"/>
            <a:ext cx="749300" cy="577850"/>
          </a:xfrm>
          <a:custGeom>
            <a:avLst/>
            <a:gdLst>
              <a:gd name="T0" fmla="*/ 13 w 64"/>
              <a:gd name="T1" fmla="*/ 45 h 67"/>
              <a:gd name="T2" fmla="*/ 13 w 64"/>
              <a:gd name="T3" fmla="*/ 63 h 67"/>
              <a:gd name="T4" fmla="*/ 9 w 64"/>
              <a:gd name="T5" fmla="*/ 67 h 67"/>
              <a:gd name="T6" fmla="*/ 5 w 64"/>
              <a:gd name="T7" fmla="*/ 67 h 67"/>
              <a:gd name="T8" fmla="*/ 1 w 64"/>
              <a:gd name="T9" fmla="*/ 63 h 67"/>
              <a:gd name="T10" fmla="*/ 1 w 64"/>
              <a:gd name="T11" fmla="*/ 45 h 67"/>
              <a:gd name="T12" fmla="*/ 5 w 64"/>
              <a:gd name="T13" fmla="*/ 41 h 67"/>
              <a:gd name="T14" fmla="*/ 9 w 64"/>
              <a:gd name="T15" fmla="*/ 41 h 67"/>
              <a:gd name="T16" fmla="*/ 13 w 64"/>
              <a:gd name="T17" fmla="*/ 45 h 67"/>
              <a:gd name="T18" fmla="*/ 26 w 64"/>
              <a:gd name="T19" fmla="*/ 26 h 67"/>
              <a:gd name="T20" fmla="*/ 22 w 64"/>
              <a:gd name="T21" fmla="*/ 26 h 67"/>
              <a:gd name="T22" fmla="*/ 18 w 64"/>
              <a:gd name="T23" fmla="*/ 30 h 67"/>
              <a:gd name="T24" fmla="*/ 18 w 64"/>
              <a:gd name="T25" fmla="*/ 63 h 67"/>
              <a:gd name="T26" fmla="*/ 22 w 64"/>
              <a:gd name="T27" fmla="*/ 67 h 67"/>
              <a:gd name="T28" fmla="*/ 26 w 64"/>
              <a:gd name="T29" fmla="*/ 67 h 67"/>
              <a:gd name="T30" fmla="*/ 30 w 64"/>
              <a:gd name="T31" fmla="*/ 63 h 67"/>
              <a:gd name="T32" fmla="*/ 30 w 64"/>
              <a:gd name="T33" fmla="*/ 30 h 67"/>
              <a:gd name="T34" fmla="*/ 26 w 64"/>
              <a:gd name="T35" fmla="*/ 26 h 67"/>
              <a:gd name="T36" fmla="*/ 43 w 64"/>
              <a:gd name="T37" fmla="*/ 32 h 67"/>
              <a:gd name="T38" fmla="*/ 39 w 64"/>
              <a:gd name="T39" fmla="*/ 32 h 67"/>
              <a:gd name="T40" fmla="*/ 35 w 64"/>
              <a:gd name="T41" fmla="*/ 36 h 67"/>
              <a:gd name="T42" fmla="*/ 35 w 64"/>
              <a:gd name="T43" fmla="*/ 63 h 67"/>
              <a:gd name="T44" fmla="*/ 39 w 64"/>
              <a:gd name="T45" fmla="*/ 67 h 67"/>
              <a:gd name="T46" fmla="*/ 43 w 64"/>
              <a:gd name="T47" fmla="*/ 67 h 67"/>
              <a:gd name="T48" fmla="*/ 47 w 64"/>
              <a:gd name="T49" fmla="*/ 63 h 67"/>
              <a:gd name="T50" fmla="*/ 47 w 64"/>
              <a:gd name="T51" fmla="*/ 36 h 67"/>
              <a:gd name="T52" fmla="*/ 43 w 64"/>
              <a:gd name="T53" fmla="*/ 32 h 67"/>
              <a:gd name="T54" fmla="*/ 60 w 64"/>
              <a:gd name="T55" fmla="*/ 18 h 67"/>
              <a:gd name="T56" fmla="*/ 56 w 64"/>
              <a:gd name="T57" fmla="*/ 18 h 67"/>
              <a:gd name="T58" fmla="*/ 52 w 64"/>
              <a:gd name="T59" fmla="*/ 22 h 67"/>
              <a:gd name="T60" fmla="*/ 52 w 64"/>
              <a:gd name="T61" fmla="*/ 63 h 67"/>
              <a:gd name="T62" fmla="*/ 56 w 64"/>
              <a:gd name="T63" fmla="*/ 67 h 67"/>
              <a:gd name="T64" fmla="*/ 60 w 64"/>
              <a:gd name="T65" fmla="*/ 67 h 67"/>
              <a:gd name="T66" fmla="*/ 64 w 64"/>
              <a:gd name="T67" fmla="*/ 63 h 67"/>
              <a:gd name="T68" fmla="*/ 64 w 64"/>
              <a:gd name="T69" fmla="*/ 22 h 67"/>
              <a:gd name="T70" fmla="*/ 60 w 64"/>
              <a:gd name="T71" fmla="*/ 18 h 67"/>
              <a:gd name="T72" fmla="*/ 21 w 64"/>
              <a:gd name="T73" fmla="*/ 13 h 67"/>
              <a:gd name="T74" fmla="*/ 41 w 64"/>
              <a:gd name="T75" fmla="*/ 27 h 67"/>
              <a:gd name="T76" fmla="*/ 58 w 64"/>
              <a:gd name="T77" fmla="*/ 5 h 67"/>
              <a:gd name="T78" fmla="*/ 60 w 64"/>
              <a:gd name="T79" fmla="*/ 6 h 67"/>
              <a:gd name="T80" fmla="*/ 60 w 64"/>
              <a:gd name="T81" fmla="*/ 0 h 67"/>
              <a:gd name="T82" fmla="*/ 55 w 64"/>
              <a:gd name="T83" fmla="*/ 3 h 67"/>
              <a:gd name="T84" fmla="*/ 56 w 64"/>
              <a:gd name="T85" fmla="*/ 4 h 67"/>
              <a:gd name="T86" fmla="*/ 40 w 64"/>
              <a:gd name="T87" fmla="*/ 23 h 67"/>
              <a:gd name="T88" fmla="*/ 21 w 64"/>
              <a:gd name="T89" fmla="*/ 10 h 67"/>
              <a:gd name="T90" fmla="*/ 0 w 64"/>
              <a:gd name="T91" fmla="*/ 29 h 67"/>
              <a:gd name="T92" fmla="*/ 2 w 64"/>
              <a:gd name="T93" fmla="*/ 31 h 67"/>
              <a:gd name="T94" fmla="*/ 21 w 64"/>
              <a:gd name="T95" fmla="*/ 13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4" h="67">
                <a:moveTo>
                  <a:pt x="13" y="45"/>
                </a:moveTo>
                <a:cubicBezTo>
                  <a:pt x="13" y="63"/>
                  <a:pt x="13" y="63"/>
                  <a:pt x="13" y="63"/>
                </a:cubicBezTo>
                <a:cubicBezTo>
                  <a:pt x="13" y="65"/>
                  <a:pt x="11" y="67"/>
                  <a:pt x="9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3" y="67"/>
                  <a:pt x="1" y="65"/>
                  <a:pt x="1" y="63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3"/>
                  <a:pt x="3" y="41"/>
                  <a:pt x="5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11" y="41"/>
                  <a:pt x="13" y="43"/>
                  <a:pt x="13" y="45"/>
                </a:cubicBezTo>
                <a:close/>
                <a:moveTo>
                  <a:pt x="26" y="26"/>
                </a:moveTo>
                <a:cubicBezTo>
                  <a:pt x="22" y="26"/>
                  <a:pt x="22" y="26"/>
                  <a:pt x="22" y="26"/>
                </a:cubicBezTo>
                <a:cubicBezTo>
                  <a:pt x="20" y="26"/>
                  <a:pt x="18" y="28"/>
                  <a:pt x="18" y="30"/>
                </a:cubicBezTo>
                <a:cubicBezTo>
                  <a:pt x="18" y="63"/>
                  <a:pt x="18" y="63"/>
                  <a:pt x="18" y="63"/>
                </a:cubicBezTo>
                <a:cubicBezTo>
                  <a:pt x="18" y="65"/>
                  <a:pt x="20" y="67"/>
                  <a:pt x="22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8" y="67"/>
                  <a:pt x="30" y="65"/>
                  <a:pt x="30" y="63"/>
                </a:cubicBezTo>
                <a:cubicBezTo>
                  <a:pt x="30" y="30"/>
                  <a:pt x="30" y="30"/>
                  <a:pt x="30" y="30"/>
                </a:cubicBezTo>
                <a:cubicBezTo>
                  <a:pt x="30" y="28"/>
                  <a:pt x="28" y="26"/>
                  <a:pt x="26" y="26"/>
                </a:cubicBezTo>
                <a:close/>
                <a:moveTo>
                  <a:pt x="43" y="32"/>
                </a:moveTo>
                <a:cubicBezTo>
                  <a:pt x="39" y="32"/>
                  <a:pt x="39" y="32"/>
                  <a:pt x="39" y="32"/>
                </a:cubicBezTo>
                <a:cubicBezTo>
                  <a:pt x="37" y="32"/>
                  <a:pt x="35" y="34"/>
                  <a:pt x="35" y="36"/>
                </a:cubicBezTo>
                <a:cubicBezTo>
                  <a:pt x="35" y="63"/>
                  <a:pt x="35" y="63"/>
                  <a:pt x="35" y="63"/>
                </a:cubicBezTo>
                <a:cubicBezTo>
                  <a:pt x="35" y="65"/>
                  <a:pt x="37" y="67"/>
                  <a:pt x="39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5" y="67"/>
                  <a:pt x="47" y="65"/>
                  <a:pt x="47" y="63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4"/>
                  <a:pt x="45" y="32"/>
                  <a:pt x="43" y="32"/>
                </a:cubicBezTo>
                <a:close/>
                <a:moveTo>
                  <a:pt x="60" y="18"/>
                </a:moveTo>
                <a:cubicBezTo>
                  <a:pt x="56" y="18"/>
                  <a:pt x="56" y="18"/>
                  <a:pt x="56" y="18"/>
                </a:cubicBezTo>
                <a:cubicBezTo>
                  <a:pt x="54" y="18"/>
                  <a:pt x="52" y="20"/>
                  <a:pt x="52" y="22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65"/>
                  <a:pt x="54" y="67"/>
                  <a:pt x="56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2" y="67"/>
                  <a:pt x="64" y="65"/>
                  <a:pt x="64" y="63"/>
                </a:cubicBezTo>
                <a:cubicBezTo>
                  <a:pt x="64" y="22"/>
                  <a:pt x="64" y="22"/>
                  <a:pt x="64" y="22"/>
                </a:cubicBezTo>
                <a:cubicBezTo>
                  <a:pt x="64" y="20"/>
                  <a:pt x="62" y="18"/>
                  <a:pt x="60" y="18"/>
                </a:cubicBezTo>
                <a:close/>
                <a:moveTo>
                  <a:pt x="21" y="13"/>
                </a:moveTo>
                <a:cubicBezTo>
                  <a:pt x="41" y="27"/>
                  <a:pt x="41" y="27"/>
                  <a:pt x="41" y="27"/>
                </a:cubicBezTo>
                <a:cubicBezTo>
                  <a:pt x="58" y="5"/>
                  <a:pt x="58" y="5"/>
                  <a:pt x="58" y="5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0"/>
                  <a:pt x="60" y="0"/>
                  <a:pt x="60" y="0"/>
                </a:cubicBezTo>
                <a:cubicBezTo>
                  <a:pt x="55" y="3"/>
                  <a:pt x="55" y="3"/>
                  <a:pt x="55" y="3"/>
                </a:cubicBezTo>
                <a:cubicBezTo>
                  <a:pt x="56" y="4"/>
                  <a:pt x="56" y="4"/>
                  <a:pt x="56" y="4"/>
                </a:cubicBezTo>
                <a:cubicBezTo>
                  <a:pt x="40" y="23"/>
                  <a:pt x="40" y="23"/>
                  <a:pt x="40" y="23"/>
                </a:cubicBezTo>
                <a:cubicBezTo>
                  <a:pt x="21" y="10"/>
                  <a:pt x="21" y="10"/>
                  <a:pt x="21" y="10"/>
                </a:cubicBezTo>
                <a:cubicBezTo>
                  <a:pt x="0" y="29"/>
                  <a:pt x="0" y="29"/>
                  <a:pt x="0" y="29"/>
                </a:cubicBezTo>
                <a:cubicBezTo>
                  <a:pt x="2" y="31"/>
                  <a:pt x="2" y="31"/>
                  <a:pt x="2" y="31"/>
                </a:cubicBezTo>
                <a:lnTo>
                  <a:pt x="21" y="1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>
              <a:latin typeface="+mn-lt"/>
            </a:endParaRPr>
          </a:p>
        </p:txBody>
      </p:sp>
      <p:sp>
        <p:nvSpPr>
          <p:cNvPr id="160" name="ZoneTexte 159">
            <a:extLst>
              <a:ext uri="{FF2B5EF4-FFF2-40B4-BE49-F238E27FC236}">
                <a16:creationId xmlns:a16="http://schemas.microsoft.com/office/drawing/2014/main" id="{B3AECFCC-093E-481E-8CCD-B9FE2086994F}"/>
              </a:ext>
            </a:extLst>
          </p:cNvPr>
          <p:cNvSpPr txBox="1"/>
          <p:nvPr/>
        </p:nvSpPr>
        <p:spPr>
          <a:xfrm>
            <a:off x="34315400" y="2981325"/>
            <a:ext cx="6258445" cy="7406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213" b="1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SUGGESTED OUTCOMES</a:t>
            </a:r>
          </a:p>
        </p:txBody>
      </p:sp>
      <p:pic>
        <p:nvPicPr>
          <p:cNvPr id="13357" name="Image 28">
            <a:extLst>
              <a:ext uri="{FF2B5EF4-FFF2-40B4-BE49-F238E27FC236}">
                <a16:creationId xmlns:a16="http://schemas.microsoft.com/office/drawing/2014/main" id="{B4017DBA-8E0F-4703-9F46-9487E62F3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661600" y="6502400"/>
            <a:ext cx="2708275" cy="203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58" name="Picture 4" descr="Résultat de recherche d'images pour &quot;IT architecture wallpaper post it&quot;">
            <a:hlinkClick r:id="rId10"/>
            <a:extLst>
              <a:ext uri="{FF2B5EF4-FFF2-40B4-BE49-F238E27FC236}">
                <a16:creationId xmlns:a16="http://schemas.microsoft.com/office/drawing/2014/main" id="{69AD9E1D-6DA2-42B2-A278-1622F8D20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031613" y="7613650"/>
            <a:ext cx="1323975" cy="90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6064EFC-3B6B-40F5-8A6E-AC8053B8A33F}"/>
              </a:ext>
            </a:extLst>
          </p:cNvPr>
          <p:cNvSpPr/>
          <p:nvPr/>
        </p:nvSpPr>
        <p:spPr>
          <a:xfrm>
            <a:off x="38722300" y="6389688"/>
            <a:ext cx="4044950" cy="2109787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>
                <a:solidFill>
                  <a:schemeClr val="bg1">
                    <a:lumMod val="50000"/>
                  </a:schemeClr>
                </a:solidFill>
                <a:latin typeface="+mj-lt"/>
                <a:cs typeface="Aharoni" panose="02010803020104030203" pitchFamily="2" charset="-79"/>
              </a:rPr>
              <a:t>Identify main architecture issues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>
                <a:solidFill>
                  <a:schemeClr val="bg1">
                    <a:lumMod val="50000"/>
                  </a:schemeClr>
                </a:solidFill>
                <a:latin typeface="+mj-lt"/>
                <a:cs typeface="Aharoni" panose="02010803020104030203" pitchFamily="2" charset="-79"/>
              </a:rPr>
              <a:t>(functional and technic)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902633-7FBB-4844-8FBA-525A41B72E4A}"/>
              </a:ext>
            </a:extLst>
          </p:cNvPr>
          <p:cNvSpPr/>
          <p:nvPr/>
        </p:nvSpPr>
        <p:spPr>
          <a:xfrm>
            <a:off x="31664275" y="6962775"/>
            <a:ext cx="3201988" cy="1101725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>
                <a:solidFill>
                  <a:schemeClr val="bg1">
                    <a:lumMod val="50000"/>
                  </a:schemeClr>
                </a:solidFill>
                <a:latin typeface="+mj-lt"/>
                <a:cs typeface="Aharoni" panose="02010803020104030203" pitchFamily="2" charset="-79"/>
              </a:rPr>
              <a:t>Draft architecture design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A59B419-1FE0-418F-AC97-974E5826FB17}"/>
              </a:ext>
            </a:extLst>
          </p:cNvPr>
          <p:cNvSpPr/>
          <p:nvPr/>
        </p:nvSpPr>
        <p:spPr>
          <a:xfrm>
            <a:off x="33012063" y="4779963"/>
            <a:ext cx="9255125" cy="595312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>
                <a:solidFill>
                  <a:schemeClr val="bg1">
                    <a:lumMod val="50000"/>
                  </a:schemeClr>
                </a:solidFill>
                <a:latin typeface="+mj-lt"/>
                <a:cs typeface="Aharoni" panose="02010803020104030203" pitchFamily="2" charset="-79"/>
              </a:rPr>
              <a:t>Share architecture drivers and assumptions</a:t>
            </a:r>
          </a:p>
        </p:txBody>
      </p:sp>
      <p:sp>
        <p:nvSpPr>
          <p:cNvPr id="33" name="Ellipse 32">
            <a:extLst>
              <a:ext uri="{FF2B5EF4-FFF2-40B4-BE49-F238E27FC236}">
                <a16:creationId xmlns:a16="http://schemas.microsoft.com/office/drawing/2014/main" id="{66E41064-F5D2-4C56-B48D-4F00DF1AB713}"/>
              </a:ext>
            </a:extLst>
          </p:cNvPr>
          <p:cNvSpPr/>
          <p:nvPr/>
        </p:nvSpPr>
        <p:spPr>
          <a:xfrm>
            <a:off x="38628638" y="7408863"/>
            <a:ext cx="336550" cy="33655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sp>
        <p:nvSpPr>
          <p:cNvPr id="166" name="Ellipse 165">
            <a:extLst>
              <a:ext uri="{FF2B5EF4-FFF2-40B4-BE49-F238E27FC236}">
                <a16:creationId xmlns:a16="http://schemas.microsoft.com/office/drawing/2014/main" id="{C6322FA0-002D-4C41-B992-F090D302A41A}"/>
              </a:ext>
            </a:extLst>
          </p:cNvPr>
          <p:cNvSpPr/>
          <p:nvPr/>
        </p:nvSpPr>
        <p:spPr>
          <a:xfrm>
            <a:off x="35869563" y="5645150"/>
            <a:ext cx="336550" cy="33655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sp>
        <p:nvSpPr>
          <p:cNvPr id="167" name="Ellipse 166">
            <a:extLst>
              <a:ext uri="{FF2B5EF4-FFF2-40B4-BE49-F238E27FC236}">
                <a16:creationId xmlns:a16="http://schemas.microsoft.com/office/drawing/2014/main" id="{A992EE4A-E3BA-4B15-B4BA-480F95CF6114}"/>
              </a:ext>
            </a:extLst>
          </p:cNvPr>
          <p:cNvSpPr/>
          <p:nvPr/>
        </p:nvSpPr>
        <p:spPr>
          <a:xfrm>
            <a:off x="34366200" y="7848600"/>
            <a:ext cx="338138" cy="338138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389" dirty="0"/>
          </a:p>
        </p:txBody>
      </p:sp>
      <p:cxnSp>
        <p:nvCxnSpPr>
          <p:cNvPr id="2048" name="Connecteur droit 2047">
            <a:extLst>
              <a:ext uri="{FF2B5EF4-FFF2-40B4-BE49-F238E27FC236}">
                <a16:creationId xmlns:a16="http://schemas.microsoft.com/office/drawing/2014/main" id="{D8A656E4-AD25-4465-BAF4-60848141C0F9}"/>
              </a:ext>
            </a:extLst>
          </p:cNvPr>
          <p:cNvCxnSpPr>
            <a:cxnSpLocks/>
            <a:stCxn id="167" idx="6"/>
          </p:cNvCxnSpPr>
          <p:nvPr/>
        </p:nvCxnSpPr>
        <p:spPr>
          <a:xfrm>
            <a:off x="34704338" y="8016875"/>
            <a:ext cx="998537" cy="254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Connecteur droit 167">
            <a:extLst>
              <a:ext uri="{FF2B5EF4-FFF2-40B4-BE49-F238E27FC236}">
                <a16:creationId xmlns:a16="http://schemas.microsoft.com/office/drawing/2014/main" id="{E52B138A-8803-4A54-92DB-24C317D672C0}"/>
              </a:ext>
            </a:extLst>
          </p:cNvPr>
          <p:cNvCxnSpPr>
            <a:cxnSpLocks/>
            <a:stCxn id="166" idx="4"/>
          </p:cNvCxnSpPr>
          <p:nvPr/>
        </p:nvCxnSpPr>
        <p:spPr>
          <a:xfrm>
            <a:off x="36037838" y="5981700"/>
            <a:ext cx="138112" cy="4794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onnecteur droit 168">
            <a:extLst>
              <a:ext uri="{FF2B5EF4-FFF2-40B4-BE49-F238E27FC236}">
                <a16:creationId xmlns:a16="http://schemas.microsoft.com/office/drawing/2014/main" id="{0F636C64-E412-408E-9A1C-AD2EA692A3A5}"/>
              </a:ext>
            </a:extLst>
          </p:cNvPr>
          <p:cNvCxnSpPr>
            <a:cxnSpLocks/>
          </p:cNvCxnSpPr>
          <p:nvPr/>
        </p:nvCxnSpPr>
        <p:spPr>
          <a:xfrm>
            <a:off x="36195000" y="5886450"/>
            <a:ext cx="1462088" cy="5810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necteur droit 169">
            <a:extLst>
              <a:ext uri="{FF2B5EF4-FFF2-40B4-BE49-F238E27FC236}">
                <a16:creationId xmlns:a16="http://schemas.microsoft.com/office/drawing/2014/main" id="{F4DF840A-EDAE-43F6-BCEF-B074B1B2B0BE}"/>
              </a:ext>
            </a:extLst>
          </p:cNvPr>
          <p:cNvCxnSpPr>
            <a:cxnSpLocks/>
            <a:stCxn id="33" idx="3"/>
            <a:endCxn id="13358" idx="3"/>
          </p:cNvCxnSpPr>
          <p:nvPr/>
        </p:nvCxnSpPr>
        <p:spPr>
          <a:xfrm flipH="1">
            <a:off x="38355588" y="7696200"/>
            <a:ext cx="322262" cy="3683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ZoneTexte 172">
            <a:extLst>
              <a:ext uri="{FF2B5EF4-FFF2-40B4-BE49-F238E27FC236}">
                <a16:creationId xmlns:a16="http://schemas.microsoft.com/office/drawing/2014/main" id="{556FBAE7-E7B9-415B-82FF-36643E024A03}"/>
              </a:ext>
            </a:extLst>
          </p:cNvPr>
          <p:cNvSpPr txBox="1"/>
          <p:nvPr/>
        </p:nvSpPr>
        <p:spPr>
          <a:xfrm>
            <a:off x="1123950" y="19692938"/>
            <a:ext cx="5062538" cy="5969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b="1" dirty="0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rPr>
              <a:t>POSSIBLE SOLUTIONS</a:t>
            </a:r>
          </a:p>
        </p:txBody>
      </p:sp>
      <p:sp>
        <p:nvSpPr>
          <p:cNvPr id="174" name="ZoneTexte 173">
            <a:extLst>
              <a:ext uri="{FF2B5EF4-FFF2-40B4-BE49-F238E27FC236}">
                <a16:creationId xmlns:a16="http://schemas.microsoft.com/office/drawing/2014/main" id="{F8941E31-F39D-42D9-9685-78F7D75F7E11}"/>
              </a:ext>
            </a:extLst>
          </p:cNvPr>
          <p:cNvSpPr txBox="1"/>
          <p:nvPr/>
        </p:nvSpPr>
        <p:spPr>
          <a:xfrm>
            <a:off x="2943225" y="21085175"/>
            <a:ext cx="2749550" cy="674688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IT COMPONENT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CATALOGUE</a:t>
            </a:r>
          </a:p>
        </p:txBody>
      </p:sp>
      <p:grpSp>
        <p:nvGrpSpPr>
          <p:cNvPr id="175" name="Groupe 174">
            <a:extLst>
              <a:ext uri="{FF2B5EF4-FFF2-40B4-BE49-F238E27FC236}">
                <a16:creationId xmlns:a16="http://schemas.microsoft.com/office/drawing/2014/main" id="{74C5148F-744D-44CC-ACA3-5AEDE8D034A2}"/>
              </a:ext>
            </a:extLst>
          </p:cNvPr>
          <p:cNvGrpSpPr/>
          <p:nvPr/>
        </p:nvGrpSpPr>
        <p:grpSpPr>
          <a:xfrm>
            <a:off x="3965134" y="20573025"/>
            <a:ext cx="585275" cy="459869"/>
            <a:chOff x="620046" y="4144587"/>
            <a:chExt cx="179230" cy="164593"/>
          </a:xfrm>
          <a:solidFill>
            <a:schemeClr val="accent3"/>
          </a:solidFill>
        </p:grpSpPr>
        <p:sp>
          <p:nvSpPr>
            <p:cNvPr id="176" name="Rectangle : coins arrondis 175">
              <a:extLst>
                <a:ext uri="{FF2B5EF4-FFF2-40B4-BE49-F238E27FC236}">
                  <a16:creationId xmlns:a16="http://schemas.microsoft.com/office/drawing/2014/main" id="{3EFBD36A-6D70-4DCB-8E34-9A88A776B9A1}"/>
                </a:ext>
              </a:extLst>
            </p:cNvPr>
            <p:cNvSpPr/>
            <p:nvPr/>
          </p:nvSpPr>
          <p:spPr>
            <a:xfrm>
              <a:off x="655539" y="4177146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618" dirty="0"/>
            </a:p>
          </p:txBody>
        </p:sp>
        <p:sp>
          <p:nvSpPr>
            <p:cNvPr id="177" name="Rectangle : coins arrondis 176">
              <a:extLst>
                <a:ext uri="{FF2B5EF4-FFF2-40B4-BE49-F238E27FC236}">
                  <a16:creationId xmlns:a16="http://schemas.microsoft.com/office/drawing/2014/main" id="{DA5D0877-2F38-43A5-BB14-9CC6AF77A4BE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4213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184" name="ZoneTexte 183">
            <a:extLst>
              <a:ext uri="{FF2B5EF4-FFF2-40B4-BE49-F238E27FC236}">
                <a16:creationId xmlns:a16="http://schemas.microsoft.com/office/drawing/2014/main" id="{ED5A6259-32EC-4D26-90D3-61521F87CF1D}"/>
              </a:ext>
            </a:extLst>
          </p:cNvPr>
          <p:cNvSpPr txBox="1"/>
          <p:nvPr/>
        </p:nvSpPr>
        <p:spPr>
          <a:xfrm>
            <a:off x="1508919" y="8493011"/>
            <a:ext cx="4792662" cy="110013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fr-FR"/>
            </a:defPPr>
            <a:lvl1pPr>
              <a:defRPr sz="800" b="1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defRPr>
            </a:lvl1pPr>
          </a:lstStyle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/>
              <a:t>BUSINESS/PRODUCT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/>
              <a:t>(SCOPING 360°)</a:t>
            </a:r>
          </a:p>
        </p:txBody>
      </p:sp>
      <p:sp>
        <p:nvSpPr>
          <p:cNvPr id="187" name="Freeform 7">
            <a:extLst>
              <a:ext uri="{FF2B5EF4-FFF2-40B4-BE49-F238E27FC236}">
                <a16:creationId xmlns:a16="http://schemas.microsoft.com/office/drawing/2014/main" id="{A78FD124-FD48-429F-912E-BCBE40E94A5C}"/>
              </a:ext>
            </a:extLst>
          </p:cNvPr>
          <p:cNvSpPr>
            <a:spLocks/>
          </p:cNvSpPr>
          <p:nvPr/>
        </p:nvSpPr>
        <p:spPr bwMode="gray">
          <a:xfrm rot="19825606" flipV="1">
            <a:off x="8108950" y="18888075"/>
            <a:ext cx="2930525" cy="1562100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rgbClr val="00B050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88" name="Freeform 7">
            <a:extLst>
              <a:ext uri="{FF2B5EF4-FFF2-40B4-BE49-F238E27FC236}">
                <a16:creationId xmlns:a16="http://schemas.microsoft.com/office/drawing/2014/main" id="{8F9444CF-05B1-4244-96E0-1B25066AACAF}"/>
              </a:ext>
            </a:extLst>
          </p:cNvPr>
          <p:cNvSpPr>
            <a:spLocks/>
          </p:cNvSpPr>
          <p:nvPr/>
        </p:nvSpPr>
        <p:spPr bwMode="gray">
          <a:xfrm rot="1776085">
            <a:off x="6503988" y="13171488"/>
            <a:ext cx="2714625" cy="1476375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chemeClr val="accent4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89" name="Freeform 7">
            <a:extLst>
              <a:ext uri="{FF2B5EF4-FFF2-40B4-BE49-F238E27FC236}">
                <a16:creationId xmlns:a16="http://schemas.microsoft.com/office/drawing/2014/main" id="{2AD6B7E6-32B5-4EC4-AA94-0EDB41A6E751}"/>
              </a:ext>
            </a:extLst>
          </p:cNvPr>
          <p:cNvSpPr>
            <a:spLocks/>
          </p:cNvSpPr>
          <p:nvPr/>
        </p:nvSpPr>
        <p:spPr bwMode="gray">
          <a:xfrm rot="20383689" flipV="1">
            <a:off x="7475538" y="16514763"/>
            <a:ext cx="2716212" cy="1397000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chemeClr val="accent3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91" name="Freeform 7">
            <a:extLst>
              <a:ext uri="{FF2B5EF4-FFF2-40B4-BE49-F238E27FC236}">
                <a16:creationId xmlns:a16="http://schemas.microsoft.com/office/drawing/2014/main" id="{6C6885F5-C561-44BC-8AAC-60433BE99975}"/>
              </a:ext>
            </a:extLst>
          </p:cNvPr>
          <p:cNvSpPr>
            <a:spLocks/>
          </p:cNvSpPr>
          <p:nvPr/>
        </p:nvSpPr>
        <p:spPr bwMode="gray">
          <a:xfrm rot="2307686">
            <a:off x="8516938" y="10421938"/>
            <a:ext cx="2930525" cy="1933575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rgbClr val="FFC000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92" name="Freeform 7">
            <a:extLst>
              <a:ext uri="{FF2B5EF4-FFF2-40B4-BE49-F238E27FC236}">
                <a16:creationId xmlns:a16="http://schemas.microsoft.com/office/drawing/2014/main" id="{175AB490-BFB6-4759-A0EF-6E9726D9A6FB}"/>
              </a:ext>
            </a:extLst>
          </p:cNvPr>
          <p:cNvSpPr>
            <a:spLocks/>
          </p:cNvSpPr>
          <p:nvPr/>
        </p:nvSpPr>
        <p:spPr bwMode="gray">
          <a:xfrm rot="20205876">
            <a:off x="27446288" y="6956425"/>
            <a:ext cx="2714625" cy="1476375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chemeClr val="accent3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94" name="Freeform 7">
            <a:extLst>
              <a:ext uri="{FF2B5EF4-FFF2-40B4-BE49-F238E27FC236}">
                <a16:creationId xmlns:a16="http://schemas.microsoft.com/office/drawing/2014/main" id="{344A34C6-4073-48F4-8D91-05AE3A6DC10F}"/>
              </a:ext>
            </a:extLst>
          </p:cNvPr>
          <p:cNvSpPr>
            <a:spLocks/>
          </p:cNvSpPr>
          <p:nvPr/>
        </p:nvSpPr>
        <p:spPr bwMode="gray">
          <a:xfrm rot="1467111" flipV="1">
            <a:off x="26887488" y="21385213"/>
            <a:ext cx="2930525" cy="1562100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chemeClr val="accent3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95" name="Freeform 7">
            <a:extLst>
              <a:ext uri="{FF2B5EF4-FFF2-40B4-BE49-F238E27FC236}">
                <a16:creationId xmlns:a16="http://schemas.microsoft.com/office/drawing/2014/main" id="{D0D0ED43-E5E7-485C-8E46-4AAE7959E3DC}"/>
              </a:ext>
            </a:extLst>
          </p:cNvPr>
          <p:cNvSpPr>
            <a:spLocks/>
          </p:cNvSpPr>
          <p:nvPr/>
        </p:nvSpPr>
        <p:spPr bwMode="gray">
          <a:xfrm rot="258936">
            <a:off x="28755975" y="13741400"/>
            <a:ext cx="2714625" cy="1476375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chemeClr val="accent3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98" name="ZoneTexte 197">
            <a:extLst>
              <a:ext uri="{FF2B5EF4-FFF2-40B4-BE49-F238E27FC236}">
                <a16:creationId xmlns:a16="http://schemas.microsoft.com/office/drawing/2014/main" id="{73472210-EAEC-452C-A22F-FB75E760085C}"/>
              </a:ext>
            </a:extLst>
          </p:cNvPr>
          <p:cNvSpPr txBox="1"/>
          <p:nvPr/>
        </p:nvSpPr>
        <p:spPr>
          <a:xfrm>
            <a:off x="32146875" y="24653875"/>
            <a:ext cx="2792413" cy="6762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TECHNICAL 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ISSUE</a:t>
            </a:r>
          </a:p>
        </p:txBody>
      </p:sp>
      <p:sp>
        <p:nvSpPr>
          <p:cNvPr id="199" name="ZoneTexte 198">
            <a:extLst>
              <a:ext uri="{FF2B5EF4-FFF2-40B4-BE49-F238E27FC236}">
                <a16:creationId xmlns:a16="http://schemas.microsoft.com/office/drawing/2014/main" id="{D64B1652-9041-430E-BBE3-3D3CBDBB85E9}"/>
              </a:ext>
            </a:extLst>
          </p:cNvPr>
          <p:cNvSpPr txBox="1"/>
          <p:nvPr/>
        </p:nvSpPr>
        <p:spPr>
          <a:xfrm>
            <a:off x="32558038" y="23569613"/>
            <a:ext cx="2093912" cy="676275"/>
          </a:xfrm>
          <a:prstGeom prst="rect">
            <a:avLst/>
          </a:prstGeom>
          <a:noFill/>
        </p:spPr>
        <p:txBody>
          <a:bodyPr lIns="168538" rIns="168538"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FUNCTIONAL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ISSUE</a:t>
            </a:r>
          </a:p>
        </p:txBody>
      </p:sp>
      <p:sp>
        <p:nvSpPr>
          <p:cNvPr id="200" name="Freeform 7">
            <a:extLst>
              <a:ext uri="{FF2B5EF4-FFF2-40B4-BE49-F238E27FC236}">
                <a16:creationId xmlns:a16="http://schemas.microsoft.com/office/drawing/2014/main" id="{79EC829D-6169-4168-81DC-580565A9B070}"/>
              </a:ext>
            </a:extLst>
          </p:cNvPr>
          <p:cNvSpPr>
            <a:spLocks noEditPoints="1"/>
          </p:cNvSpPr>
          <p:nvPr/>
        </p:nvSpPr>
        <p:spPr bwMode="auto">
          <a:xfrm>
            <a:off x="31742063" y="23534688"/>
            <a:ext cx="668337" cy="769937"/>
          </a:xfrm>
          <a:custGeom>
            <a:avLst/>
            <a:gdLst>
              <a:gd name="T0" fmla="*/ 13 w 64"/>
              <a:gd name="T1" fmla="*/ 45 h 67"/>
              <a:gd name="T2" fmla="*/ 13 w 64"/>
              <a:gd name="T3" fmla="*/ 63 h 67"/>
              <a:gd name="T4" fmla="*/ 9 w 64"/>
              <a:gd name="T5" fmla="*/ 67 h 67"/>
              <a:gd name="T6" fmla="*/ 5 w 64"/>
              <a:gd name="T7" fmla="*/ 67 h 67"/>
              <a:gd name="T8" fmla="*/ 1 w 64"/>
              <a:gd name="T9" fmla="*/ 63 h 67"/>
              <a:gd name="T10" fmla="*/ 1 w 64"/>
              <a:gd name="T11" fmla="*/ 45 h 67"/>
              <a:gd name="T12" fmla="*/ 5 w 64"/>
              <a:gd name="T13" fmla="*/ 41 h 67"/>
              <a:gd name="T14" fmla="*/ 9 w 64"/>
              <a:gd name="T15" fmla="*/ 41 h 67"/>
              <a:gd name="T16" fmla="*/ 13 w 64"/>
              <a:gd name="T17" fmla="*/ 45 h 67"/>
              <a:gd name="T18" fmla="*/ 26 w 64"/>
              <a:gd name="T19" fmla="*/ 26 h 67"/>
              <a:gd name="T20" fmla="*/ 22 w 64"/>
              <a:gd name="T21" fmla="*/ 26 h 67"/>
              <a:gd name="T22" fmla="*/ 18 w 64"/>
              <a:gd name="T23" fmla="*/ 30 h 67"/>
              <a:gd name="T24" fmla="*/ 18 w 64"/>
              <a:gd name="T25" fmla="*/ 63 h 67"/>
              <a:gd name="T26" fmla="*/ 22 w 64"/>
              <a:gd name="T27" fmla="*/ 67 h 67"/>
              <a:gd name="T28" fmla="*/ 26 w 64"/>
              <a:gd name="T29" fmla="*/ 67 h 67"/>
              <a:gd name="T30" fmla="*/ 30 w 64"/>
              <a:gd name="T31" fmla="*/ 63 h 67"/>
              <a:gd name="T32" fmla="*/ 30 w 64"/>
              <a:gd name="T33" fmla="*/ 30 h 67"/>
              <a:gd name="T34" fmla="*/ 26 w 64"/>
              <a:gd name="T35" fmla="*/ 26 h 67"/>
              <a:gd name="T36" fmla="*/ 43 w 64"/>
              <a:gd name="T37" fmla="*/ 32 h 67"/>
              <a:gd name="T38" fmla="*/ 39 w 64"/>
              <a:gd name="T39" fmla="*/ 32 h 67"/>
              <a:gd name="T40" fmla="*/ 35 w 64"/>
              <a:gd name="T41" fmla="*/ 36 h 67"/>
              <a:gd name="T42" fmla="*/ 35 w 64"/>
              <a:gd name="T43" fmla="*/ 63 h 67"/>
              <a:gd name="T44" fmla="*/ 39 w 64"/>
              <a:gd name="T45" fmla="*/ 67 h 67"/>
              <a:gd name="T46" fmla="*/ 43 w 64"/>
              <a:gd name="T47" fmla="*/ 67 h 67"/>
              <a:gd name="T48" fmla="*/ 47 w 64"/>
              <a:gd name="T49" fmla="*/ 63 h 67"/>
              <a:gd name="T50" fmla="*/ 47 w 64"/>
              <a:gd name="T51" fmla="*/ 36 h 67"/>
              <a:gd name="T52" fmla="*/ 43 w 64"/>
              <a:gd name="T53" fmla="*/ 32 h 67"/>
              <a:gd name="T54" fmla="*/ 60 w 64"/>
              <a:gd name="T55" fmla="*/ 18 h 67"/>
              <a:gd name="T56" fmla="*/ 56 w 64"/>
              <a:gd name="T57" fmla="*/ 18 h 67"/>
              <a:gd name="T58" fmla="*/ 52 w 64"/>
              <a:gd name="T59" fmla="*/ 22 h 67"/>
              <a:gd name="T60" fmla="*/ 52 w 64"/>
              <a:gd name="T61" fmla="*/ 63 h 67"/>
              <a:gd name="T62" fmla="*/ 56 w 64"/>
              <a:gd name="T63" fmla="*/ 67 h 67"/>
              <a:gd name="T64" fmla="*/ 60 w 64"/>
              <a:gd name="T65" fmla="*/ 67 h 67"/>
              <a:gd name="T66" fmla="*/ 64 w 64"/>
              <a:gd name="T67" fmla="*/ 63 h 67"/>
              <a:gd name="T68" fmla="*/ 64 w 64"/>
              <a:gd name="T69" fmla="*/ 22 h 67"/>
              <a:gd name="T70" fmla="*/ 60 w 64"/>
              <a:gd name="T71" fmla="*/ 18 h 67"/>
              <a:gd name="T72" fmla="*/ 21 w 64"/>
              <a:gd name="T73" fmla="*/ 13 h 67"/>
              <a:gd name="T74" fmla="*/ 41 w 64"/>
              <a:gd name="T75" fmla="*/ 27 h 67"/>
              <a:gd name="T76" fmla="*/ 58 w 64"/>
              <a:gd name="T77" fmla="*/ 5 h 67"/>
              <a:gd name="T78" fmla="*/ 60 w 64"/>
              <a:gd name="T79" fmla="*/ 6 h 67"/>
              <a:gd name="T80" fmla="*/ 60 w 64"/>
              <a:gd name="T81" fmla="*/ 0 h 67"/>
              <a:gd name="T82" fmla="*/ 55 w 64"/>
              <a:gd name="T83" fmla="*/ 3 h 67"/>
              <a:gd name="T84" fmla="*/ 56 w 64"/>
              <a:gd name="T85" fmla="*/ 4 h 67"/>
              <a:gd name="T86" fmla="*/ 40 w 64"/>
              <a:gd name="T87" fmla="*/ 23 h 67"/>
              <a:gd name="T88" fmla="*/ 21 w 64"/>
              <a:gd name="T89" fmla="*/ 10 h 67"/>
              <a:gd name="T90" fmla="*/ 0 w 64"/>
              <a:gd name="T91" fmla="*/ 29 h 67"/>
              <a:gd name="T92" fmla="*/ 2 w 64"/>
              <a:gd name="T93" fmla="*/ 31 h 67"/>
              <a:gd name="T94" fmla="*/ 21 w 64"/>
              <a:gd name="T95" fmla="*/ 13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4" h="67">
                <a:moveTo>
                  <a:pt x="13" y="45"/>
                </a:moveTo>
                <a:cubicBezTo>
                  <a:pt x="13" y="63"/>
                  <a:pt x="13" y="63"/>
                  <a:pt x="13" y="63"/>
                </a:cubicBezTo>
                <a:cubicBezTo>
                  <a:pt x="13" y="65"/>
                  <a:pt x="11" y="67"/>
                  <a:pt x="9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3" y="67"/>
                  <a:pt x="1" y="65"/>
                  <a:pt x="1" y="63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3"/>
                  <a:pt x="3" y="41"/>
                  <a:pt x="5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11" y="41"/>
                  <a:pt x="13" y="43"/>
                  <a:pt x="13" y="45"/>
                </a:cubicBezTo>
                <a:close/>
                <a:moveTo>
                  <a:pt x="26" y="26"/>
                </a:moveTo>
                <a:cubicBezTo>
                  <a:pt x="22" y="26"/>
                  <a:pt x="22" y="26"/>
                  <a:pt x="22" y="26"/>
                </a:cubicBezTo>
                <a:cubicBezTo>
                  <a:pt x="20" y="26"/>
                  <a:pt x="18" y="28"/>
                  <a:pt x="18" y="30"/>
                </a:cubicBezTo>
                <a:cubicBezTo>
                  <a:pt x="18" y="63"/>
                  <a:pt x="18" y="63"/>
                  <a:pt x="18" y="63"/>
                </a:cubicBezTo>
                <a:cubicBezTo>
                  <a:pt x="18" y="65"/>
                  <a:pt x="20" y="67"/>
                  <a:pt x="22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8" y="67"/>
                  <a:pt x="30" y="65"/>
                  <a:pt x="30" y="63"/>
                </a:cubicBezTo>
                <a:cubicBezTo>
                  <a:pt x="30" y="30"/>
                  <a:pt x="30" y="30"/>
                  <a:pt x="30" y="30"/>
                </a:cubicBezTo>
                <a:cubicBezTo>
                  <a:pt x="30" y="28"/>
                  <a:pt x="28" y="26"/>
                  <a:pt x="26" y="26"/>
                </a:cubicBezTo>
                <a:close/>
                <a:moveTo>
                  <a:pt x="43" y="32"/>
                </a:moveTo>
                <a:cubicBezTo>
                  <a:pt x="39" y="32"/>
                  <a:pt x="39" y="32"/>
                  <a:pt x="39" y="32"/>
                </a:cubicBezTo>
                <a:cubicBezTo>
                  <a:pt x="37" y="32"/>
                  <a:pt x="35" y="34"/>
                  <a:pt x="35" y="36"/>
                </a:cubicBezTo>
                <a:cubicBezTo>
                  <a:pt x="35" y="63"/>
                  <a:pt x="35" y="63"/>
                  <a:pt x="35" y="63"/>
                </a:cubicBezTo>
                <a:cubicBezTo>
                  <a:pt x="35" y="65"/>
                  <a:pt x="37" y="67"/>
                  <a:pt x="39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5" y="67"/>
                  <a:pt x="47" y="65"/>
                  <a:pt x="47" y="63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4"/>
                  <a:pt x="45" y="32"/>
                  <a:pt x="43" y="32"/>
                </a:cubicBezTo>
                <a:close/>
                <a:moveTo>
                  <a:pt x="60" y="18"/>
                </a:moveTo>
                <a:cubicBezTo>
                  <a:pt x="56" y="18"/>
                  <a:pt x="56" y="18"/>
                  <a:pt x="56" y="18"/>
                </a:cubicBezTo>
                <a:cubicBezTo>
                  <a:pt x="54" y="18"/>
                  <a:pt x="52" y="20"/>
                  <a:pt x="52" y="22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65"/>
                  <a:pt x="54" y="67"/>
                  <a:pt x="56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2" y="67"/>
                  <a:pt x="64" y="65"/>
                  <a:pt x="64" y="63"/>
                </a:cubicBezTo>
                <a:cubicBezTo>
                  <a:pt x="64" y="22"/>
                  <a:pt x="64" y="22"/>
                  <a:pt x="64" y="22"/>
                </a:cubicBezTo>
                <a:cubicBezTo>
                  <a:pt x="64" y="20"/>
                  <a:pt x="62" y="18"/>
                  <a:pt x="60" y="18"/>
                </a:cubicBezTo>
                <a:close/>
                <a:moveTo>
                  <a:pt x="21" y="13"/>
                </a:moveTo>
                <a:cubicBezTo>
                  <a:pt x="41" y="27"/>
                  <a:pt x="41" y="27"/>
                  <a:pt x="41" y="27"/>
                </a:cubicBezTo>
                <a:cubicBezTo>
                  <a:pt x="58" y="5"/>
                  <a:pt x="58" y="5"/>
                  <a:pt x="58" y="5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0"/>
                  <a:pt x="60" y="0"/>
                  <a:pt x="60" y="0"/>
                </a:cubicBezTo>
                <a:cubicBezTo>
                  <a:pt x="55" y="3"/>
                  <a:pt x="55" y="3"/>
                  <a:pt x="55" y="3"/>
                </a:cubicBezTo>
                <a:cubicBezTo>
                  <a:pt x="56" y="4"/>
                  <a:pt x="56" y="4"/>
                  <a:pt x="56" y="4"/>
                </a:cubicBezTo>
                <a:cubicBezTo>
                  <a:pt x="40" y="23"/>
                  <a:pt x="40" y="23"/>
                  <a:pt x="40" y="23"/>
                </a:cubicBezTo>
                <a:cubicBezTo>
                  <a:pt x="21" y="10"/>
                  <a:pt x="21" y="10"/>
                  <a:pt x="21" y="10"/>
                </a:cubicBezTo>
                <a:cubicBezTo>
                  <a:pt x="0" y="29"/>
                  <a:pt x="0" y="29"/>
                  <a:pt x="0" y="29"/>
                </a:cubicBezTo>
                <a:cubicBezTo>
                  <a:pt x="2" y="31"/>
                  <a:pt x="2" y="31"/>
                  <a:pt x="2" y="31"/>
                </a:cubicBezTo>
                <a:lnTo>
                  <a:pt x="21" y="1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>
              <a:latin typeface="+mn-lt"/>
            </a:endParaRPr>
          </a:p>
        </p:txBody>
      </p:sp>
      <p:sp>
        <p:nvSpPr>
          <p:cNvPr id="201" name="Freeform 7">
            <a:extLst>
              <a:ext uri="{FF2B5EF4-FFF2-40B4-BE49-F238E27FC236}">
                <a16:creationId xmlns:a16="http://schemas.microsoft.com/office/drawing/2014/main" id="{BB90BBCE-10D6-4041-8FF5-579952F6241B}"/>
              </a:ext>
            </a:extLst>
          </p:cNvPr>
          <p:cNvSpPr>
            <a:spLocks noEditPoints="1"/>
          </p:cNvSpPr>
          <p:nvPr/>
        </p:nvSpPr>
        <p:spPr bwMode="auto">
          <a:xfrm>
            <a:off x="31816675" y="24687213"/>
            <a:ext cx="804863" cy="766762"/>
          </a:xfrm>
          <a:custGeom>
            <a:avLst/>
            <a:gdLst>
              <a:gd name="T0" fmla="*/ 13 w 64"/>
              <a:gd name="T1" fmla="*/ 45 h 67"/>
              <a:gd name="T2" fmla="*/ 13 w 64"/>
              <a:gd name="T3" fmla="*/ 63 h 67"/>
              <a:gd name="T4" fmla="*/ 9 w 64"/>
              <a:gd name="T5" fmla="*/ 67 h 67"/>
              <a:gd name="T6" fmla="*/ 5 w 64"/>
              <a:gd name="T7" fmla="*/ 67 h 67"/>
              <a:gd name="T8" fmla="*/ 1 w 64"/>
              <a:gd name="T9" fmla="*/ 63 h 67"/>
              <a:gd name="T10" fmla="*/ 1 w 64"/>
              <a:gd name="T11" fmla="*/ 45 h 67"/>
              <a:gd name="T12" fmla="*/ 5 w 64"/>
              <a:gd name="T13" fmla="*/ 41 h 67"/>
              <a:gd name="T14" fmla="*/ 9 w 64"/>
              <a:gd name="T15" fmla="*/ 41 h 67"/>
              <a:gd name="T16" fmla="*/ 13 w 64"/>
              <a:gd name="T17" fmla="*/ 45 h 67"/>
              <a:gd name="T18" fmla="*/ 26 w 64"/>
              <a:gd name="T19" fmla="*/ 26 h 67"/>
              <a:gd name="T20" fmla="*/ 22 w 64"/>
              <a:gd name="T21" fmla="*/ 26 h 67"/>
              <a:gd name="T22" fmla="*/ 18 w 64"/>
              <a:gd name="T23" fmla="*/ 30 h 67"/>
              <a:gd name="T24" fmla="*/ 18 w 64"/>
              <a:gd name="T25" fmla="*/ 63 h 67"/>
              <a:gd name="T26" fmla="*/ 22 w 64"/>
              <a:gd name="T27" fmla="*/ 67 h 67"/>
              <a:gd name="T28" fmla="*/ 26 w 64"/>
              <a:gd name="T29" fmla="*/ 67 h 67"/>
              <a:gd name="T30" fmla="*/ 30 w 64"/>
              <a:gd name="T31" fmla="*/ 63 h 67"/>
              <a:gd name="T32" fmla="*/ 30 w 64"/>
              <a:gd name="T33" fmla="*/ 30 h 67"/>
              <a:gd name="T34" fmla="*/ 26 w 64"/>
              <a:gd name="T35" fmla="*/ 26 h 67"/>
              <a:gd name="T36" fmla="*/ 43 w 64"/>
              <a:gd name="T37" fmla="*/ 32 h 67"/>
              <a:gd name="T38" fmla="*/ 39 w 64"/>
              <a:gd name="T39" fmla="*/ 32 h 67"/>
              <a:gd name="T40" fmla="*/ 35 w 64"/>
              <a:gd name="T41" fmla="*/ 36 h 67"/>
              <a:gd name="T42" fmla="*/ 35 w 64"/>
              <a:gd name="T43" fmla="*/ 63 h 67"/>
              <a:gd name="T44" fmla="*/ 39 w 64"/>
              <a:gd name="T45" fmla="*/ 67 h 67"/>
              <a:gd name="T46" fmla="*/ 43 w 64"/>
              <a:gd name="T47" fmla="*/ 67 h 67"/>
              <a:gd name="T48" fmla="*/ 47 w 64"/>
              <a:gd name="T49" fmla="*/ 63 h 67"/>
              <a:gd name="T50" fmla="*/ 47 w 64"/>
              <a:gd name="T51" fmla="*/ 36 h 67"/>
              <a:gd name="T52" fmla="*/ 43 w 64"/>
              <a:gd name="T53" fmla="*/ 32 h 67"/>
              <a:gd name="T54" fmla="*/ 60 w 64"/>
              <a:gd name="T55" fmla="*/ 18 h 67"/>
              <a:gd name="T56" fmla="*/ 56 w 64"/>
              <a:gd name="T57" fmla="*/ 18 h 67"/>
              <a:gd name="T58" fmla="*/ 52 w 64"/>
              <a:gd name="T59" fmla="*/ 22 h 67"/>
              <a:gd name="T60" fmla="*/ 52 w 64"/>
              <a:gd name="T61" fmla="*/ 63 h 67"/>
              <a:gd name="T62" fmla="*/ 56 w 64"/>
              <a:gd name="T63" fmla="*/ 67 h 67"/>
              <a:gd name="T64" fmla="*/ 60 w 64"/>
              <a:gd name="T65" fmla="*/ 67 h 67"/>
              <a:gd name="T66" fmla="*/ 64 w 64"/>
              <a:gd name="T67" fmla="*/ 63 h 67"/>
              <a:gd name="T68" fmla="*/ 64 w 64"/>
              <a:gd name="T69" fmla="*/ 22 h 67"/>
              <a:gd name="T70" fmla="*/ 60 w 64"/>
              <a:gd name="T71" fmla="*/ 18 h 67"/>
              <a:gd name="T72" fmla="*/ 21 w 64"/>
              <a:gd name="T73" fmla="*/ 13 h 67"/>
              <a:gd name="T74" fmla="*/ 41 w 64"/>
              <a:gd name="T75" fmla="*/ 27 h 67"/>
              <a:gd name="T76" fmla="*/ 58 w 64"/>
              <a:gd name="T77" fmla="*/ 5 h 67"/>
              <a:gd name="T78" fmla="*/ 60 w 64"/>
              <a:gd name="T79" fmla="*/ 6 h 67"/>
              <a:gd name="T80" fmla="*/ 60 w 64"/>
              <a:gd name="T81" fmla="*/ 0 h 67"/>
              <a:gd name="T82" fmla="*/ 55 w 64"/>
              <a:gd name="T83" fmla="*/ 3 h 67"/>
              <a:gd name="T84" fmla="*/ 56 w 64"/>
              <a:gd name="T85" fmla="*/ 4 h 67"/>
              <a:gd name="T86" fmla="*/ 40 w 64"/>
              <a:gd name="T87" fmla="*/ 23 h 67"/>
              <a:gd name="T88" fmla="*/ 21 w 64"/>
              <a:gd name="T89" fmla="*/ 10 h 67"/>
              <a:gd name="T90" fmla="*/ 0 w 64"/>
              <a:gd name="T91" fmla="*/ 29 h 67"/>
              <a:gd name="T92" fmla="*/ 2 w 64"/>
              <a:gd name="T93" fmla="*/ 31 h 67"/>
              <a:gd name="T94" fmla="*/ 21 w 64"/>
              <a:gd name="T95" fmla="*/ 13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4" h="67">
                <a:moveTo>
                  <a:pt x="13" y="45"/>
                </a:moveTo>
                <a:cubicBezTo>
                  <a:pt x="13" y="63"/>
                  <a:pt x="13" y="63"/>
                  <a:pt x="13" y="63"/>
                </a:cubicBezTo>
                <a:cubicBezTo>
                  <a:pt x="13" y="65"/>
                  <a:pt x="11" y="67"/>
                  <a:pt x="9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3" y="67"/>
                  <a:pt x="1" y="65"/>
                  <a:pt x="1" y="63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3"/>
                  <a:pt x="3" y="41"/>
                  <a:pt x="5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11" y="41"/>
                  <a:pt x="13" y="43"/>
                  <a:pt x="13" y="45"/>
                </a:cubicBezTo>
                <a:close/>
                <a:moveTo>
                  <a:pt x="26" y="26"/>
                </a:moveTo>
                <a:cubicBezTo>
                  <a:pt x="22" y="26"/>
                  <a:pt x="22" y="26"/>
                  <a:pt x="22" y="26"/>
                </a:cubicBezTo>
                <a:cubicBezTo>
                  <a:pt x="20" y="26"/>
                  <a:pt x="18" y="28"/>
                  <a:pt x="18" y="30"/>
                </a:cubicBezTo>
                <a:cubicBezTo>
                  <a:pt x="18" y="63"/>
                  <a:pt x="18" y="63"/>
                  <a:pt x="18" y="63"/>
                </a:cubicBezTo>
                <a:cubicBezTo>
                  <a:pt x="18" y="65"/>
                  <a:pt x="20" y="67"/>
                  <a:pt x="22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8" y="67"/>
                  <a:pt x="30" y="65"/>
                  <a:pt x="30" y="63"/>
                </a:cubicBezTo>
                <a:cubicBezTo>
                  <a:pt x="30" y="30"/>
                  <a:pt x="30" y="30"/>
                  <a:pt x="30" y="30"/>
                </a:cubicBezTo>
                <a:cubicBezTo>
                  <a:pt x="30" y="28"/>
                  <a:pt x="28" y="26"/>
                  <a:pt x="26" y="26"/>
                </a:cubicBezTo>
                <a:close/>
                <a:moveTo>
                  <a:pt x="43" y="32"/>
                </a:moveTo>
                <a:cubicBezTo>
                  <a:pt x="39" y="32"/>
                  <a:pt x="39" y="32"/>
                  <a:pt x="39" y="32"/>
                </a:cubicBezTo>
                <a:cubicBezTo>
                  <a:pt x="37" y="32"/>
                  <a:pt x="35" y="34"/>
                  <a:pt x="35" y="36"/>
                </a:cubicBezTo>
                <a:cubicBezTo>
                  <a:pt x="35" y="63"/>
                  <a:pt x="35" y="63"/>
                  <a:pt x="35" y="63"/>
                </a:cubicBezTo>
                <a:cubicBezTo>
                  <a:pt x="35" y="65"/>
                  <a:pt x="37" y="67"/>
                  <a:pt x="39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5" y="67"/>
                  <a:pt x="47" y="65"/>
                  <a:pt x="47" y="63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4"/>
                  <a:pt x="45" y="32"/>
                  <a:pt x="43" y="32"/>
                </a:cubicBezTo>
                <a:close/>
                <a:moveTo>
                  <a:pt x="60" y="18"/>
                </a:moveTo>
                <a:cubicBezTo>
                  <a:pt x="56" y="18"/>
                  <a:pt x="56" y="18"/>
                  <a:pt x="56" y="18"/>
                </a:cubicBezTo>
                <a:cubicBezTo>
                  <a:pt x="54" y="18"/>
                  <a:pt x="52" y="20"/>
                  <a:pt x="52" y="22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65"/>
                  <a:pt x="54" y="67"/>
                  <a:pt x="56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2" y="67"/>
                  <a:pt x="64" y="65"/>
                  <a:pt x="64" y="63"/>
                </a:cubicBezTo>
                <a:cubicBezTo>
                  <a:pt x="64" y="22"/>
                  <a:pt x="64" y="22"/>
                  <a:pt x="64" y="22"/>
                </a:cubicBezTo>
                <a:cubicBezTo>
                  <a:pt x="64" y="20"/>
                  <a:pt x="62" y="18"/>
                  <a:pt x="60" y="18"/>
                </a:cubicBezTo>
                <a:close/>
                <a:moveTo>
                  <a:pt x="21" y="13"/>
                </a:moveTo>
                <a:cubicBezTo>
                  <a:pt x="41" y="27"/>
                  <a:pt x="41" y="27"/>
                  <a:pt x="41" y="27"/>
                </a:cubicBezTo>
                <a:cubicBezTo>
                  <a:pt x="58" y="5"/>
                  <a:pt x="58" y="5"/>
                  <a:pt x="58" y="5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0"/>
                  <a:pt x="60" y="0"/>
                  <a:pt x="60" y="0"/>
                </a:cubicBezTo>
                <a:cubicBezTo>
                  <a:pt x="55" y="3"/>
                  <a:pt x="55" y="3"/>
                  <a:pt x="55" y="3"/>
                </a:cubicBezTo>
                <a:cubicBezTo>
                  <a:pt x="56" y="4"/>
                  <a:pt x="56" y="4"/>
                  <a:pt x="56" y="4"/>
                </a:cubicBezTo>
                <a:cubicBezTo>
                  <a:pt x="40" y="23"/>
                  <a:pt x="40" y="23"/>
                  <a:pt x="40" y="23"/>
                </a:cubicBezTo>
                <a:cubicBezTo>
                  <a:pt x="21" y="10"/>
                  <a:pt x="21" y="10"/>
                  <a:pt x="21" y="10"/>
                </a:cubicBezTo>
                <a:cubicBezTo>
                  <a:pt x="0" y="29"/>
                  <a:pt x="0" y="29"/>
                  <a:pt x="0" y="29"/>
                </a:cubicBezTo>
                <a:cubicBezTo>
                  <a:pt x="2" y="31"/>
                  <a:pt x="2" y="31"/>
                  <a:pt x="2" y="31"/>
                </a:cubicBezTo>
                <a:lnTo>
                  <a:pt x="21" y="1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>
              <a:latin typeface="+mn-lt"/>
            </a:endParaRPr>
          </a:p>
        </p:txBody>
      </p:sp>
      <p:pic>
        <p:nvPicPr>
          <p:cNvPr id="13384" name="Image 201">
            <a:extLst>
              <a:ext uri="{FF2B5EF4-FFF2-40B4-BE49-F238E27FC236}">
                <a16:creationId xmlns:a16="http://schemas.microsoft.com/office/drawing/2014/main" id="{E10FA08F-BEF0-40C5-A964-DC2B206E40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217772" y="354012"/>
            <a:ext cx="1920875" cy="191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3" name="ZoneTexte 202">
            <a:extLst>
              <a:ext uri="{FF2B5EF4-FFF2-40B4-BE49-F238E27FC236}">
                <a16:creationId xmlns:a16="http://schemas.microsoft.com/office/drawing/2014/main" id="{78FDD33C-B022-4718-B6BD-B9F08C8D5F17}"/>
              </a:ext>
            </a:extLst>
          </p:cNvPr>
          <p:cNvSpPr txBox="1"/>
          <p:nvPr/>
        </p:nvSpPr>
        <p:spPr>
          <a:xfrm>
            <a:off x="38506947" y="746124"/>
            <a:ext cx="3714750" cy="12461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491" b="1" dirty="0">
                <a:solidFill>
                  <a:schemeClr val="accent5"/>
                </a:solidFill>
                <a:latin typeface="+mn-lt"/>
              </a:rPr>
              <a:t>3 * 1 day</a:t>
            </a:r>
          </a:p>
        </p:txBody>
      </p:sp>
      <p:sp>
        <p:nvSpPr>
          <p:cNvPr id="159" name="ZoneTexte 158">
            <a:extLst>
              <a:ext uri="{FF2B5EF4-FFF2-40B4-BE49-F238E27FC236}">
                <a16:creationId xmlns:a16="http://schemas.microsoft.com/office/drawing/2014/main" id="{2C3260E7-5546-4367-A552-6EC966CD53D6}"/>
              </a:ext>
            </a:extLst>
          </p:cNvPr>
          <p:cNvSpPr txBox="1"/>
          <p:nvPr/>
        </p:nvSpPr>
        <p:spPr>
          <a:xfrm>
            <a:off x="746125" y="9702800"/>
            <a:ext cx="3751263" cy="676275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BUSINESS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AMBITIONS</a:t>
            </a:r>
          </a:p>
        </p:txBody>
      </p:sp>
      <p:grpSp>
        <p:nvGrpSpPr>
          <p:cNvPr id="13387" name="Groupe 162">
            <a:extLst>
              <a:ext uri="{FF2B5EF4-FFF2-40B4-BE49-F238E27FC236}">
                <a16:creationId xmlns:a16="http://schemas.microsoft.com/office/drawing/2014/main" id="{1B5BDE8E-1DB8-4296-B93A-135767D1D6C0}"/>
              </a:ext>
            </a:extLst>
          </p:cNvPr>
          <p:cNvGrpSpPr>
            <a:grpSpLocks/>
          </p:cNvGrpSpPr>
          <p:nvPr/>
        </p:nvGrpSpPr>
        <p:grpSpPr bwMode="auto">
          <a:xfrm>
            <a:off x="998538" y="9863138"/>
            <a:ext cx="585787" cy="536575"/>
            <a:chOff x="620046" y="4144587"/>
            <a:chExt cx="179232" cy="164591"/>
          </a:xfrm>
        </p:grpSpPr>
        <p:sp>
          <p:nvSpPr>
            <p:cNvPr id="165" name="Rectangle : coins arrondis 164">
              <a:extLst>
                <a:ext uri="{FF2B5EF4-FFF2-40B4-BE49-F238E27FC236}">
                  <a16:creationId xmlns:a16="http://schemas.microsoft.com/office/drawing/2014/main" id="{F582AD01-F71A-4D29-AED8-79C6F0E9EB81}"/>
                </a:ext>
              </a:extLst>
            </p:cNvPr>
            <p:cNvSpPr/>
            <p:nvPr/>
          </p:nvSpPr>
          <p:spPr>
            <a:xfrm>
              <a:off x="655504" y="4177213"/>
              <a:ext cx="143774" cy="131965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618" dirty="0"/>
            </a:p>
          </p:txBody>
        </p:sp>
        <p:sp>
          <p:nvSpPr>
            <p:cNvPr id="172" name="Rectangle : coins arrondis 171">
              <a:extLst>
                <a:ext uri="{FF2B5EF4-FFF2-40B4-BE49-F238E27FC236}">
                  <a16:creationId xmlns:a16="http://schemas.microsoft.com/office/drawing/2014/main" id="{BCBB9A75-C775-4F98-8CF9-6E69E4A989C7}"/>
                </a:ext>
              </a:extLst>
            </p:cNvPr>
            <p:cNvSpPr/>
            <p:nvPr/>
          </p:nvSpPr>
          <p:spPr>
            <a:xfrm>
              <a:off x="620046" y="4144587"/>
              <a:ext cx="143774" cy="131965"/>
            </a:xfrm>
            <a:prstGeom prst="roundRect">
              <a:avLst/>
            </a:prstGeom>
            <a:solidFill>
              <a:srgbClr val="FFC000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4213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178" name="Rectangle : coins arrondis 177">
            <a:extLst>
              <a:ext uri="{FF2B5EF4-FFF2-40B4-BE49-F238E27FC236}">
                <a16:creationId xmlns:a16="http://schemas.microsoft.com/office/drawing/2014/main" id="{D8AF766A-9384-41FF-8C39-F134D24A4187}"/>
              </a:ext>
            </a:extLst>
          </p:cNvPr>
          <p:cNvSpPr/>
          <p:nvPr/>
        </p:nvSpPr>
        <p:spPr>
          <a:xfrm>
            <a:off x="3949700" y="9917113"/>
            <a:ext cx="468313" cy="430212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618" dirty="0"/>
          </a:p>
        </p:txBody>
      </p:sp>
      <p:sp>
        <p:nvSpPr>
          <p:cNvPr id="179" name="Rectangle : coins arrondis 178">
            <a:extLst>
              <a:ext uri="{FF2B5EF4-FFF2-40B4-BE49-F238E27FC236}">
                <a16:creationId xmlns:a16="http://schemas.microsoft.com/office/drawing/2014/main" id="{7FD45215-0518-4176-98CB-10DCB5BEAE46}"/>
              </a:ext>
            </a:extLst>
          </p:cNvPr>
          <p:cNvSpPr/>
          <p:nvPr/>
        </p:nvSpPr>
        <p:spPr>
          <a:xfrm>
            <a:off x="3819525" y="9813925"/>
            <a:ext cx="469900" cy="431800"/>
          </a:xfrm>
          <a:prstGeom prst="roundRect">
            <a:avLst/>
          </a:prstGeom>
          <a:solidFill>
            <a:srgbClr val="FFC000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  <a:defRPr/>
            </a:pPr>
            <a:r>
              <a:rPr lang="en-US" sz="4213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04" name="Ellipse 203">
            <a:extLst>
              <a:ext uri="{FF2B5EF4-FFF2-40B4-BE49-F238E27FC236}">
                <a16:creationId xmlns:a16="http://schemas.microsoft.com/office/drawing/2014/main" id="{3D661C0D-3325-430A-A6F7-328DEBD6DE71}"/>
              </a:ext>
            </a:extLst>
          </p:cNvPr>
          <p:cNvSpPr/>
          <p:nvPr/>
        </p:nvSpPr>
        <p:spPr>
          <a:xfrm>
            <a:off x="21767800" y="10347325"/>
            <a:ext cx="2528888" cy="2528888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rgbClr val="4F81BD"/>
              </a:solidFill>
              <a:latin typeface="Michelin SemiBold"/>
            </a:endParaRP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rgbClr val="4F81BD"/>
              </a:solidFill>
              <a:latin typeface="Michelin SemiBold"/>
            </a:endParaRP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rgbClr val="4F81BD"/>
              </a:solidFill>
              <a:latin typeface="Michelin SemiBold"/>
            </a:endParaRP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4F81BD"/>
                </a:solidFill>
                <a:latin typeface="Michelin SemiBold"/>
              </a:rPr>
              <a:t>INTERNAL</a:t>
            </a: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4F81BD"/>
                </a:solidFill>
                <a:latin typeface="Michelin SemiBold"/>
              </a:rPr>
              <a:t>EXPERTS</a:t>
            </a:r>
          </a:p>
        </p:txBody>
      </p:sp>
      <p:grpSp>
        <p:nvGrpSpPr>
          <p:cNvPr id="205" name="Group 32">
            <a:extLst>
              <a:ext uri="{FF2B5EF4-FFF2-40B4-BE49-F238E27FC236}">
                <a16:creationId xmlns:a16="http://schemas.microsoft.com/office/drawing/2014/main" id="{7C49C10E-E4CF-483A-9E49-D2D28E5242C0}"/>
              </a:ext>
            </a:extLst>
          </p:cNvPr>
          <p:cNvGrpSpPr/>
          <p:nvPr/>
        </p:nvGrpSpPr>
        <p:grpSpPr>
          <a:xfrm>
            <a:off x="22643751" y="10597334"/>
            <a:ext cx="776986" cy="952213"/>
            <a:chOff x="9001126" y="2228850"/>
            <a:chExt cx="298450" cy="336550"/>
          </a:xfrm>
          <a:solidFill>
            <a:schemeClr val="accent1"/>
          </a:solidFill>
        </p:grpSpPr>
        <p:sp>
          <p:nvSpPr>
            <p:cNvPr id="206" name="Freeform 81">
              <a:extLst>
                <a:ext uri="{FF2B5EF4-FFF2-40B4-BE49-F238E27FC236}">
                  <a16:creationId xmlns:a16="http://schemas.microsoft.com/office/drawing/2014/main" id="{3702FF2E-DFC4-4A03-A9E0-9CCB4CE376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1764" y="2228850"/>
              <a:ext cx="255588" cy="257175"/>
            </a:xfrm>
            <a:custGeom>
              <a:avLst/>
              <a:gdLst>
                <a:gd name="T0" fmla="*/ 48 w 96"/>
                <a:gd name="T1" fmla="*/ 96 h 96"/>
                <a:gd name="T2" fmla="*/ 96 w 96"/>
                <a:gd name="T3" fmla="*/ 48 h 96"/>
                <a:gd name="T4" fmla="*/ 48 w 96"/>
                <a:gd name="T5" fmla="*/ 0 h 96"/>
                <a:gd name="T6" fmla="*/ 0 w 96"/>
                <a:gd name="T7" fmla="*/ 48 h 96"/>
                <a:gd name="T8" fmla="*/ 48 w 96"/>
                <a:gd name="T9" fmla="*/ 96 h 96"/>
                <a:gd name="T10" fmla="*/ 48 w 96"/>
                <a:gd name="T11" fmla="*/ 88 h 96"/>
                <a:gd name="T12" fmla="*/ 13 w 96"/>
                <a:gd name="T13" fmla="*/ 67 h 96"/>
                <a:gd name="T14" fmla="*/ 13 w 96"/>
                <a:gd name="T15" fmla="*/ 67 h 96"/>
                <a:gd name="T16" fmla="*/ 17 w 96"/>
                <a:gd name="T17" fmla="*/ 64 h 96"/>
                <a:gd name="T18" fmla="*/ 19 w 96"/>
                <a:gd name="T19" fmla="*/ 57 h 96"/>
                <a:gd name="T20" fmla="*/ 55 w 96"/>
                <a:gd name="T21" fmla="*/ 70 h 96"/>
                <a:gd name="T22" fmla="*/ 58 w 96"/>
                <a:gd name="T23" fmla="*/ 70 h 96"/>
                <a:gd name="T24" fmla="*/ 84 w 96"/>
                <a:gd name="T25" fmla="*/ 65 h 96"/>
                <a:gd name="T26" fmla="*/ 48 w 96"/>
                <a:gd name="T27" fmla="*/ 88 h 96"/>
                <a:gd name="T28" fmla="*/ 48 w 96"/>
                <a:gd name="T29" fmla="*/ 8 h 96"/>
                <a:gd name="T30" fmla="*/ 88 w 96"/>
                <a:gd name="T31" fmla="*/ 48 h 96"/>
                <a:gd name="T32" fmla="*/ 86 w 96"/>
                <a:gd name="T33" fmla="*/ 61 h 96"/>
                <a:gd name="T34" fmla="*/ 56 w 96"/>
                <a:gd name="T35" fmla="*/ 66 h 96"/>
                <a:gd name="T36" fmla="*/ 19 w 96"/>
                <a:gd name="T37" fmla="*/ 51 h 96"/>
                <a:gd name="T38" fmla="*/ 17 w 96"/>
                <a:gd name="T39" fmla="*/ 50 h 96"/>
                <a:gd name="T40" fmla="*/ 16 w 96"/>
                <a:gd name="T41" fmla="*/ 52 h 96"/>
                <a:gd name="T42" fmla="*/ 13 w 96"/>
                <a:gd name="T43" fmla="*/ 62 h 96"/>
                <a:gd name="T44" fmla="*/ 12 w 96"/>
                <a:gd name="T45" fmla="*/ 63 h 96"/>
                <a:gd name="T46" fmla="*/ 11 w 96"/>
                <a:gd name="T47" fmla="*/ 63 h 96"/>
                <a:gd name="T48" fmla="*/ 8 w 96"/>
                <a:gd name="T49" fmla="*/ 48 h 96"/>
                <a:gd name="T50" fmla="*/ 48 w 96"/>
                <a:gd name="T51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" h="96">
                  <a:moveTo>
                    <a:pt x="48" y="96"/>
                  </a:moveTo>
                  <a:cubicBezTo>
                    <a:pt x="74" y="96"/>
                    <a:pt x="96" y="74"/>
                    <a:pt x="96" y="48"/>
                  </a:cubicBezTo>
                  <a:cubicBezTo>
                    <a:pt x="96" y="21"/>
                    <a:pt x="74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74"/>
                    <a:pt x="22" y="96"/>
                    <a:pt x="48" y="96"/>
                  </a:cubicBezTo>
                  <a:close/>
                  <a:moveTo>
                    <a:pt x="48" y="88"/>
                  </a:moveTo>
                  <a:cubicBezTo>
                    <a:pt x="33" y="88"/>
                    <a:pt x="20" y="79"/>
                    <a:pt x="13" y="67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4" y="67"/>
                    <a:pt x="16" y="66"/>
                    <a:pt x="17" y="64"/>
                  </a:cubicBezTo>
                  <a:cubicBezTo>
                    <a:pt x="18" y="62"/>
                    <a:pt x="18" y="59"/>
                    <a:pt x="19" y="57"/>
                  </a:cubicBezTo>
                  <a:cubicBezTo>
                    <a:pt x="24" y="61"/>
                    <a:pt x="35" y="68"/>
                    <a:pt x="55" y="70"/>
                  </a:cubicBezTo>
                  <a:cubicBezTo>
                    <a:pt x="56" y="70"/>
                    <a:pt x="57" y="70"/>
                    <a:pt x="58" y="70"/>
                  </a:cubicBezTo>
                  <a:cubicBezTo>
                    <a:pt x="67" y="70"/>
                    <a:pt x="77" y="67"/>
                    <a:pt x="84" y="65"/>
                  </a:cubicBezTo>
                  <a:cubicBezTo>
                    <a:pt x="77" y="79"/>
                    <a:pt x="64" y="88"/>
                    <a:pt x="48" y="88"/>
                  </a:cubicBezTo>
                  <a:close/>
                  <a:moveTo>
                    <a:pt x="48" y="8"/>
                  </a:moveTo>
                  <a:cubicBezTo>
                    <a:pt x="70" y="8"/>
                    <a:pt x="88" y="26"/>
                    <a:pt x="88" y="48"/>
                  </a:cubicBezTo>
                  <a:cubicBezTo>
                    <a:pt x="88" y="52"/>
                    <a:pt x="87" y="57"/>
                    <a:pt x="86" y="61"/>
                  </a:cubicBezTo>
                  <a:cubicBezTo>
                    <a:pt x="80" y="63"/>
                    <a:pt x="66" y="66"/>
                    <a:pt x="56" y="66"/>
                  </a:cubicBezTo>
                  <a:cubicBezTo>
                    <a:pt x="29" y="64"/>
                    <a:pt x="20" y="51"/>
                    <a:pt x="19" y="51"/>
                  </a:cubicBezTo>
                  <a:cubicBezTo>
                    <a:pt x="19" y="51"/>
                    <a:pt x="18" y="50"/>
                    <a:pt x="17" y="50"/>
                  </a:cubicBezTo>
                  <a:cubicBezTo>
                    <a:pt x="17" y="51"/>
                    <a:pt x="16" y="51"/>
                    <a:pt x="16" y="52"/>
                  </a:cubicBezTo>
                  <a:cubicBezTo>
                    <a:pt x="16" y="52"/>
                    <a:pt x="15" y="58"/>
                    <a:pt x="13" y="62"/>
                  </a:cubicBezTo>
                  <a:cubicBezTo>
                    <a:pt x="13" y="63"/>
                    <a:pt x="12" y="63"/>
                    <a:pt x="12" y="63"/>
                  </a:cubicBezTo>
                  <a:cubicBezTo>
                    <a:pt x="12" y="63"/>
                    <a:pt x="11" y="63"/>
                    <a:pt x="11" y="63"/>
                  </a:cubicBezTo>
                  <a:cubicBezTo>
                    <a:pt x="9" y="58"/>
                    <a:pt x="8" y="53"/>
                    <a:pt x="8" y="48"/>
                  </a:cubicBezTo>
                  <a:cubicBezTo>
                    <a:pt x="8" y="26"/>
                    <a:pt x="26" y="8"/>
                    <a:pt x="48" y="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lIns="428085" tIns="214043" rIns="428085" bIns="214043"/>
            <a:lstStyle/>
            <a:p>
              <a:pPr defTabSz="4280752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8389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7" name="Freeform 82">
              <a:extLst>
                <a:ext uri="{FF2B5EF4-FFF2-40B4-BE49-F238E27FC236}">
                  <a16:creationId xmlns:a16="http://schemas.microsoft.com/office/drawing/2014/main" id="{9D675C61-8DCF-4EA6-80A6-191236190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1126" y="2447925"/>
              <a:ext cx="298450" cy="117475"/>
            </a:xfrm>
            <a:custGeom>
              <a:avLst/>
              <a:gdLst>
                <a:gd name="T0" fmla="*/ 98 w 112"/>
                <a:gd name="T1" fmla="*/ 1 h 44"/>
                <a:gd name="T2" fmla="*/ 93 w 112"/>
                <a:gd name="T3" fmla="*/ 2 h 44"/>
                <a:gd name="T4" fmla="*/ 94 w 112"/>
                <a:gd name="T5" fmla="*/ 7 h 44"/>
                <a:gd name="T6" fmla="*/ 104 w 112"/>
                <a:gd name="T7" fmla="*/ 20 h 44"/>
                <a:gd name="T8" fmla="*/ 56 w 112"/>
                <a:gd name="T9" fmla="*/ 36 h 44"/>
                <a:gd name="T10" fmla="*/ 8 w 112"/>
                <a:gd name="T11" fmla="*/ 20 h 44"/>
                <a:gd name="T12" fmla="*/ 18 w 112"/>
                <a:gd name="T13" fmla="*/ 7 h 44"/>
                <a:gd name="T14" fmla="*/ 19 w 112"/>
                <a:gd name="T15" fmla="*/ 2 h 44"/>
                <a:gd name="T16" fmla="*/ 14 w 112"/>
                <a:gd name="T17" fmla="*/ 1 h 44"/>
                <a:gd name="T18" fmla="*/ 0 w 112"/>
                <a:gd name="T19" fmla="*/ 20 h 44"/>
                <a:gd name="T20" fmla="*/ 56 w 112"/>
                <a:gd name="T21" fmla="*/ 44 h 44"/>
                <a:gd name="T22" fmla="*/ 112 w 112"/>
                <a:gd name="T23" fmla="*/ 20 h 44"/>
                <a:gd name="T24" fmla="*/ 98 w 112"/>
                <a:gd name="T25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" h="44">
                  <a:moveTo>
                    <a:pt x="98" y="1"/>
                  </a:moveTo>
                  <a:cubicBezTo>
                    <a:pt x="97" y="0"/>
                    <a:pt x="94" y="0"/>
                    <a:pt x="93" y="2"/>
                  </a:cubicBezTo>
                  <a:cubicBezTo>
                    <a:pt x="91" y="4"/>
                    <a:pt x="92" y="6"/>
                    <a:pt x="94" y="7"/>
                  </a:cubicBezTo>
                  <a:cubicBezTo>
                    <a:pt x="101" y="13"/>
                    <a:pt x="104" y="16"/>
                    <a:pt x="104" y="20"/>
                  </a:cubicBezTo>
                  <a:cubicBezTo>
                    <a:pt x="104" y="32"/>
                    <a:pt x="91" y="36"/>
                    <a:pt x="56" y="36"/>
                  </a:cubicBezTo>
                  <a:cubicBezTo>
                    <a:pt x="21" y="36"/>
                    <a:pt x="8" y="32"/>
                    <a:pt x="8" y="20"/>
                  </a:cubicBezTo>
                  <a:cubicBezTo>
                    <a:pt x="8" y="16"/>
                    <a:pt x="11" y="13"/>
                    <a:pt x="18" y="7"/>
                  </a:cubicBezTo>
                  <a:cubicBezTo>
                    <a:pt x="20" y="6"/>
                    <a:pt x="21" y="4"/>
                    <a:pt x="19" y="2"/>
                  </a:cubicBezTo>
                  <a:cubicBezTo>
                    <a:pt x="18" y="0"/>
                    <a:pt x="15" y="0"/>
                    <a:pt x="14" y="1"/>
                  </a:cubicBezTo>
                  <a:cubicBezTo>
                    <a:pt x="7" y="6"/>
                    <a:pt x="0" y="11"/>
                    <a:pt x="0" y="20"/>
                  </a:cubicBezTo>
                  <a:cubicBezTo>
                    <a:pt x="0" y="42"/>
                    <a:pt x="29" y="44"/>
                    <a:pt x="56" y="44"/>
                  </a:cubicBezTo>
                  <a:cubicBezTo>
                    <a:pt x="83" y="44"/>
                    <a:pt x="112" y="42"/>
                    <a:pt x="112" y="20"/>
                  </a:cubicBezTo>
                  <a:cubicBezTo>
                    <a:pt x="112" y="11"/>
                    <a:pt x="105" y="6"/>
                    <a:pt x="98" y="1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lIns="428085" tIns="214043" rIns="428085" bIns="214043"/>
            <a:lstStyle/>
            <a:p>
              <a:pPr defTabSz="4280752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8389" dirty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8" name="Ellipse 207">
            <a:extLst>
              <a:ext uri="{FF2B5EF4-FFF2-40B4-BE49-F238E27FC236}">
                <a16:creationId xmlns:a16="http://schemas.microsoft.com/office/drawing/2014/main" id="{DCAA203A-105B-4F4F-8450-0722D2C4EF65}"/>
              </a:ext>
            </a:extLst>
          </p:cNvPr>
          <p:cNvSpPr/>
          <p:nvPr/>
        </p:nvSpPr>
        <p:spPr>
          <a:xfrm>
            <a:off x="22047200" y="13993813"/>
            <a:ext cx="2527300" cy="2527300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rgbClr val="4F81BD"/>
              </a:solidFill>
              <a:latin typeface="Michelin SemiBold"/>
            </a:endParaRP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rgbClr val="4F81BD"/>
              </a:solidFill>
              <a:latin typeface="Michelin SemiBold"/>
            </a:endParaRP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rgbClr val="4F81BD"/>
              </a:solidFill>
              <a:latin typeface="Michelin SemiBold"/>
            </a:endParaRP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4F81BD"/>
                </a:solidFill>
                <a:latin typeface="Michelin SemiBold"/>
              </a:rPr>
              <a:t>EXTERNAL</a:t>
            </a: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4F81BD"/>
                </a:solidFill>
                <a:latin typeface="Michelin SemiBold"/>
              </a:rPr>
              <a:t>EXPERTS</a:t>
            </a:r>
          </a:p>
        </p:txBody>
      </p:sp>
      <p:grpSp>
        <p:nvGrpSpPr>
          <p:cNvPr id="209" name="Group 32">
            <a:extLst>
              <a:ext uri="{FF2B5EF4-FFF2-40B4-BE49-F238E27FC236}">
                <a16:creationId xmlns:a16="http://schemas.microsoft.com/office/drawing/2014/main" id="{6497569E-D78F-4B18-B919-72A25C6CDC94}"/>
              </a:ext>
            </a:extLst>
          </p:cNvPr>
          <p:cNvGrpSpPr/>
          <p:nvPr/>
        </p:nvGrpSpPr>
        <p:grpSpPr>
          <a:xfrm>
            <a:off x="22950723" y="14389100"/>
            <a:ext cx="718096" cy="853736"/>
            <a:chOff x="9001126" y="2228850"/>
            <a:chExt cx="298450" cy="336550"/>
          </a:xfrm>
          <a:solidFill>
            <a:schemeClr val="accent1"/>
          </a:solidFill>
        </p:grpSpPr>
        <p:sp>
          <p:nvSpPr>
            <p:cNvPr id="210" name="Freeform 81">
              <a:extLst>
                <a:ext uri="{FF2B5EF4-FFF2-40B4-BE49-F238E27FC236}">
                  <a16:creationId xmlns:a16="http://schemas.microsoft.com/office/drawing/2014/main" id="{19CE84E8-7CC9-49DD-AFFE-07634144D5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1764" y="2228850"/>
              <a:ext cx="255588" cy="257175"/>
            </a:xfrm>
            <a:custGeom>
              <a:avLst/>
              <a:gdLst>
                <a:gd name="T0" fmla="*/ 48 w 96"/>
                <a:gd name="T1" fmla="*/ 96 h 96"/>
                <a:gd name="T2" fmla="*/ 96 w 96"/>
                <a:gd name="T3" fmla="*/ 48 h 96"/>
                <a:gd name="T4" fmla="*/ 48 w 96"/>
                <a:gd name="T5" fmla="*/ 0 h 96"/>
                <a:gd name="T6" fmla="*/ 0 w 96"/>
                <a:gd name="T7" fmla="*/ 48 h 96"/>
                <a:gd name="T8" fmla="*/ 48 w 96"/>
                <a:gd name="T9" fmla="*/ 96 h 96"/>
                <a:gd name="T10" fmla="*/ 48 w 96"/>
                <a:gd name="T11" fmla="*/ 88 h 96"/>
                <a:gd name="T12" fmla="*/ 13 w 96"/>
                <a:gd name="T13" fmla="*/ 67 h 96"/>
                <a:gd name="T14" fmla="*/ 13 w 96"/>
                <a:gd name="T15" fmla="*/ 67 h 96"/>
                <a:gd name="T16" fmla="*/ 17 w 96"/>
                <a:gd name="T17" fmla="*/ 64 h 96"/>
                <a:gd name="T18" fmla="*/ 19 w 96"/>
                <a:gd name="T19" fmla="*/ 57 h 96"/>
                <a:gd name="T20" fmla="*/ 55 w 96"/>
                <a:gd name="T21" fmla="*/ 70 h 96"/>
                <a:gd name="T22" fmla="*/ 58 w 96"/>
                <a:gd name="T23" fmla="*/ 70 h 96"/>
                <a:gd name="T24" fmla="*/ 84 w 96"/>
                <a:gd name="T25" fmla="*/ 65 h 96"/>
                <a:gd name="T26" fmla="*/ 48 w 96"/>
                <a:gd name="T27" fmla="*/ 88 h 96"/>
                <a:gd name="T28" fmla="*/ 48 w 96"/>
                <a:gd name="T29" fmla="*/ 8 h 96"/>
                <a:gd name="T30" fmla="*/ 88 w 96"/>
                <a:gd name="T31" fmla="*/ 48 h 96"/>
                <a:gd name="T32" fmla="*/ 86 w 96"/>
                <a:gd name="T33" fmla="*/ 61 h 96"/>
                <a:gd name="T34" fmla="*/ 56 w 96"/>
                <a:gd name="T35" fmla="*/ 66 h 96"/>
                <a:gd name="T36" fmla="*/ 19 w 96"/>
                <a:gd name="T37" fmla="*/ 51 h 96"/>
                <a:gd name="T38" fmla="*/ 17 w 96"/>
                <a:gd name="T39" fmla="*/ 50 h 96"/>
                <a:gd name="T40" fmla="*/ 16 w 96"/>
                <a:gd name="T41" fmla="*/ 52 h 96"/>
                <a:gd name="T42" fmla="*/ 13 w 96"/>
                <a:gd name="T43" fmla="*/ 62 h 96"/>
                <a:gd name="T44" fmla="*/ 12 w 96"/>
                <a:gd name="T45" fmla="*/ 63 h 96"/>
                <a:gd name="T46" fmla="*/ 11 w 96"/>
                <a:gd name="T47" fmla="*/ 63 h 96"/>
                <a:gd name="T48" fmla="*/ 8 w 96"/>
                <a:gd name="T49" fmla="*/ 48 h 96"/>
                <a:gd name="T50" fmla="*/ 48 w 96"/>
                <a:gd name="T51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" h="96">
                  <a:moveTo>
                    <a:pt x="48" y="96"/>
                  </a:moveTo>
                  <a:cubicBezTo>
                    <a:pt x="74" y="96"/>
                    <a:pt x="96" y="74"/>
                    <a:pt x="96" y="48"/>
                  </a:cubicBezTo>
                  <a:cubicBezTo>
                    <a:pt x="96" y="21"/>
                    <a:pt x="74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74"/>
                    <a:pt x="22" y="96"/>
                    <a:pt x="48" y="96"/>
                  </a:cubicBezTo>
                  <a:close/>
                  <a:moveTo>
                    <a:pt x="48" y="88"/>
                  </a:moveTo>
                  <a:cubicBezTo>
                    <a:pt x="33" y="88"/>
                    <a:pt x="20" y="79"/>
                    <a:pt x="13" y="67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4" y="67"/>
                    <a:pt x="16" y="66"/>
                    <a:pt x="17" y="64"/>
                  </a:cubicBezTo>
                  <a:cubicBezTo>
                    <a:pt x="18" y="62"/>
                    <a:pt x="18" y="59"/>
                    <a:pt x="19" y="57"/>
                  </a:cubicBezTo>
                  <a:cubicBezTo>
                    <a:pt x="24" y="61"/>
                    <a:pt x="35" y="68"/>
                    <a:pt x="55" y="70"/>
                  </a:cubicBezTo>
                  <a:cubicBezTo>
                    <a:pt x="56" y="70"/>
                    <a:pt x="57" y="70"/>
                    <a:pt x="58" y="70"/>
                  </a:cubicBezTo>
                  <a:cubicBezTo>
                    <a:pt x="67" y="70"/>
                    <a:pt x="77" y="67"/>
                    <a:pt x="84" y="65"/>
                  </a:cubicBezTo>
                  <a:cubicBezTo>
                    <a:pt x="77" y="79"/>
                    <a:pt x="64" y="88"/>
                    <a:pt x="48" y="88"/>
                  </a:cubicBezTo>
                  <a:close/>
                  <a:moveTo>
                    <a:pt x="48" y="8"/>
                  </a:moveTo>
                  <a:cubicBezTo>
                    <a:pt x="70" y="8"/>
                    <a:pt x="88" y="26"/>
                    <a:pt x="88" y="48"/>
                  </a:cubicBezTo>
                  <a:cubicBezTo>
                    <a:pt x="88" y="52"/>
                    <a:pt x="87" y="57"/>
                    <a:pt x="86" y="61"/>
                  </a:cubicBezTo>
                  <a:cubicBezTo>
                    <a:pt x="80" y="63"/>
                    <a:pt x="66" y="66"/>
                    <a:pt x="56" y="66"/>
                  </a:cubicBezTo>
                  <a:cubicBezTo>
                    <a:pt x="29" y="64"/>
                    <a:pt x="20" y="51"/>
                    <a:pt x="19" y="51"/>
                  </a:cubicBezTo>
                  <a:cubicBezTo>
                    <a:pt x="19" y="51"/>
                    <a:pt x="18" y="50"/>
                    <a:pt x="17" y="50"/>
                  </a:cubicBezTo>
                  <a:cubicBezTo>
                    <a:pt x="17" y="51"/>
                    <a:pt x="16" y="51"/>
                    <a:pt x="16" y="52"/>
                  </a:cubicBezTo>
                  <a:cubicBezTo>
                    <a:pt x="16" y="52"/>
                    <a:pt x="15" y="58"/>
                    <a:pt x="13" y="62"/>
                  </a:cubicBezTo>
                  <a:cubicBezTo>
                    <a:pt x="13" y="63"/>
                    <a:pt x="12" y="63"/>
                    <a:pt x="12" y="63"/>
                  </a:cubicBezTo>
                  <a:cubicBezTo>
                    <a:pt x="12" y="63"/>
                    <a:pt x="11" y="63"/>
                    <a:pt x="11" y="63"/>
                  </a:cubicBezTo>
                  <a:cubicBezTo>
                    <a:pt x="9" y="58"/>
                    <a:pt x="8" y="53"/>
                    <a:pt x="8" y="48"/>
                  </a:cubicBezTo>
                  <a:cubicBezTo>
                    <a:pt x="8" y="26"/>
                    <a:pt x="26" y="8"/>
                    <a:pt x="48" y="8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lIns="428085" tIns="214043" rIns="428085" bIns="214043"/>
            <a:lstStyle/>
            <a:p>
              <a:pPr defTabSz="4280752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8389" dirty="0">
                <a:solidFill>
                  <a:srgbClr val="4F81BD"/>
                </a:solidFill>
                <a:latin typeface="Calibri"/>
              </a:endParaRPr>
            </a:p>
          </p:txBody>
        </p:sp>
        <p:sp>
          <p:nvSpPr>
            <p:cNvPr id="211" name="Freeform 82">
              <a:extLst>
                <a:ext uri="{FF2B5EF4-FFF2-40B4-BE49-F238E27FC236}">
                  <a16:creationId xmlns:a16="http://schemas.microsoft.com/office/drawing/2014/main" id="{7FC037CB-826F-4F83-AAE7-3BDB66929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1126" y="2447925"/>
              <a:ext cx="298450" cy="117475"/>
            </a:xfrm>
            <a:custGeom>
              <a:avLst/>
              <a:gdLst>
                <a:gd name="T0" fmla="*/ 98 w 112"/>
                <a:gd name="T1" fmla="*/ 1 h 44"/>
                <a:gd name="T2" fmla="*/ 93 w 112"/>
                <a:gd name="T3" fmla="*/ 2 h 44"/>
                <a:gd name="T4" fmla="*/ 94 w 112"/>
                <a:gd name="T5" fmla="*/ 7 h 44"/>
                <a:gd name="T6" fmla="*/ 104 w 112"/>
                <a:gd name="T7" fmla="*/ 20 h 44"/>
                <a:gd name="T8" fmla="*/ 56 w 112"/>
                <a:gd name="T9" fmla="*/ 36 h 44"/>
                <a:gd name="T10" fmla="*/ 8 w 112"/>
                <a:gd name="T11" fmla="*/ 20 h 44"/>
                <a:gd name="T12" fmla="*/ 18 w 112"/>
                <a:gd name="T13" fmla="*/ 7 h 44"/>
                <a:gd name="T14" fmla="*/ 19 w 112"/>
                <a:gd name="T15" fmla="*/ 2 h 44"/>
                <a:gd name="T16" fmla="*/ 14 w 112"/>
                <a:gd name="T17" fmla="*/ 1 h 44"/>
                <a:gd name="T18" fmla="*/ 0 w 112"/>
                <a:gd name="T19" fmla="*/ 20 h 44"/>
                <a:gd name="T20" fmla="*/ 56 w 112"/>
                <a:gd name="T21" fmla="*/ 44 h 44"/>
                <a:gd name="T22" fmla="*/ 112 w 112"/>
                <a:gd name="T23" fmla="*/ 20 h 44"/>
                <a:gd name="T24" fmla="*/ 98 w 112"/>
                <a:gd name="T25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" h="44">
                  <a:moveTo>
                    <a:pt x="98" y="1"/>
                  </a:moveTo>
                  <a:cubicBezTo>
                    <a:pt x="97" y="0"/>
                    <a:pt x="94" y="0"/>
                    <a:pt x="93" y="2"/>
                  </a:cubicBezTo>
                  <a:cubicBezTo>
                    <a:pt x="91" y="4"/>
                    <a:pt x="92" y="6"/>
                    <a:pt x="94" y="7"/>
                  </a:cubicBezTo>
                  <a:cubicBezTo>
                    <a:pt x="101" y="13"/>
                    <a:pt x="104" y="16"/>
                    <a:pt x="104" y="20"/>
                  </a:cubicBezTo>
                  <a:cubicBezTo>
                    <a:pt x="104" y="32"/>
                    <a:pt x="91" y="36"/>
                    <a:pt x="56" y="36"/>
                  </a:cubicBezTo>
                  <a:cubicBezTo>
                    <a:pt x="21" y="36"/>
                    <a:pt x="8" y="32"/>
                    <a:pt x="8" y="20"/>
                  </a:cubicBezTo>
                  <a:cubicBezTo>
                    <a:pt x="8" y="16"/>
                    <a:pt x="11" y="13"/>
                    <a:pt x="18" y="7"/>
                  </a:cubicBezTo>
                  <a:cubicBezTo>
                    <a:pt x="20" y="6"/>
                    <a:pt x="21" y="4"/>
                    <a:pt x="19" y="2"/>
                  </a:cubicBezTo>
                  <a:cubicBezTo>
                    <a:pt x="18" y="0"/>
                    <a:pt x="15" y="0"/>
                    <a:pt x="14" y="1"/>
                  </a:cubicBezTo>
                  <a:cubicBezTo>
                    <a:pt x="7" y="6"/>
                    <a:pt x="0" y="11"/>
                    <a:pt x="0" y="20"/>
                  </a:cubicBezTo>
                  <a:cubicBezTo>
                    <a:pt x="0" y="42"/>
                    <a:pt x="29" y="44"/>
                    <a:pt x="56" y="44"/>
                  </a:cubicBezTo>
                  <a:cubicBezTo>
                    <a:pt x="83" y="44"/>
                    <a:pt x="112" y="42"/>
                    <a:pt x="112" y="20"/>
                  </a:cubicBezTo>
                  <a:cubicBezTo>
                    <a:pt x="112" y="11"/>
                    <a:pt x="105" y="6"/>
                    <a:pt x="98" y="1"/>
                  </a:cubicBezTo>
                  <a:close/>
                </a:path>
              </a:pathLst>
            </a:custGeom>
            <a:grpFill/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 lIns="428085" tIns="214043" rIns="428085" bIns="214043"/>
            <a:lstStyle/>
            <a:p>
              <a:pPr defTabSz="4280752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8389" dirty="0">
                <a:solidFill>
                  <a:srgbClr val="4F81BD"/>
                </a:solidFill>
                <a:latin typeface="Calibri"/>
              </a:endParaRPr>
            </a:p>
          </p:txBody>
        </p:sp>
      </p:grpSp>
      <p:sp>
        <p:nvSpPr>
          <p:cNvPr id="212" name="Ellipse 211">
            <a:extLst>
              <a:ext uri="{FF2B5EF4-FFF2-40B4-BE49-F238E27FC236}">
                <a16:creationId xmlns:a16="http://schemas.microsoft.com/office/drawing/2014/main" id="{6DBBFE8E-D36D-43D5-B7CF-1C52AD1175CA}"/>
              </a:ext>
            </a:extLst>
          </p:cNvPr>
          <p:cNvSpPr/>
          <p:nvPr/>
        </p:nvSpPr>
        <p:spPr>
          <a:xfrm>
            <a:off x="12377738" y="19816763"/>
            <a:ext cx="1685925" cy="1685925"/>
          </a:xfrm>
          <a:prstGeom prst="ellipse">
            <a:avLst/>
          </a:prstGeom>
          <a:solidFill>
            <a:schemeClr val="bg1"/>
          </a:solidFill>
          <a:ln w="101600">
            <a:solidFill>
              <a:srgbClr val="CC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rgbClr val="CBCB00"/>
                </a:solidFill>
                <a:latin typeface="Michelin SemiBold"/>
              </a:rPr>
              <a:t>BUSINESS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rgbClr val="CBCB00"/>
                </a:solidFill>
                <a:latin typeface="Michelin SemiBold"/>
              </a:rPr>
              <a:t>SPONSOR</a:t>
            </a:r>
          </a:p>
        </p:txBody>
      </p:sp>
      <p:sp>
        <p:nvSpPr>
          <p:cNvPr id="213" name="Ellipse 212">
            <a:extLst>
              <a:ext uri="{FF2B5EF4-FFF2-40B4-BE49-F238E27FC236}">
                <a16:creationId xmlns:a16="http://schemas.microsoft.com/office/drawing/2014/main" id="{62A7C0D4-DF21-4D56-BFEE-E6921B436E4D}"/>
              </a:ext>
            </a:extLst>
          </p:cNvPr>
          <p:cNvSpPr/>
          <p:nvPr/>
        </p:nvSpPr>
        <p:spPr>
          <a:xfrm>
            <a:off x="14349413" y="19759613"/>
            <a:ext cx="1685925" cy="1685925"/>
          </a:xfrm>
          <a:prstGeom prst="ellipse">
            <a:avLst/>
          </a:prstGeom>
          <a:solidFill>
            <a:schemeClr val="bg1"/>
          </a:solidFill>
          <a:ln w="101600">
            <a:solidFill>
              <a:srgbClr val="CC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dirty="0">
                <a:solidFill>
                  <a:srgbClr val="CBCB00"/>
                </a:solidFill>
                <a:latin typeface="Michelin SemiBold"/>
              </a:rPr>
              <a:t>END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dirty="0">
                <a:solidFill>
                  <a:srgbClr val="CBCB00"/>
                </a:solidFill>
                <a:latin typeface="Michelin SemiBold"/>
              </a:rPr>
              <a:t>USER</a:t>
            </a:r>
          </a:p>
        </p:txBody>
      </p:sp>
      <p:sp>
        <p:nvSpPr>
          <p:cNvPr id="214" name="ZoneTexte 213">
            <a:extLst>
              <a:ext uri="{FF2B5EF4-FFF2-40B4-BE49-F238E27FC236}">
                <a16:creationId xmlns:a16="http://schemas.microsoft.com/office/drawing/2014/main" id="{59DDEE2A-67EE-4410-AE00-C7E1FF9F92EA}"/>
              </a:ext>
            </a:extLst>
          </p:cNvPr>
          <p:cNvSpPr txBox="1"/>
          <p:nvPr/>
        </p:nvSpPr>
        <p:spPr>
          <a:xfrm>
            <a:off x="11261725" y="18892838"/>
            <a:ext cx="4416425" cy="5953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BUSINESS / PRODUCT</a:t>
            </a:r>
          </a:p>
        </p:txBody>
      </p:sp>
      <p:sp>
        <p:nvSpPr>
          <p:cNvPr id="215" name="ZoneTexte 214">
            <a:extLst>
              <a:ext uri="{FF2B5EF4-FFF2-40B4-BE49-F238E27FC236}">
                <a16:creationId xmlns:a16="http://schemas.microsoft.com/office/drawing/2014/main" id="{C4ACCCD9-3C77-443D-880A-2B5482697C6E}"/>
              </a:ext>
            </a:extLst>
          </p:cNvPr>
          <p:cNvSpPr txBox="1"/>
          <p:nvPr/>
        </p:nvSpPr>
        <p:spPr>
          <a:xfrm>
            <a:off x="719138" y="11306175"/>
            <a:ext cx="3632200" cy="110013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fr-FR"/>
            </a:defPPr>
            <a:lvl1pPr>
              <a:defRPr sz="800" b="1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defRPr>
            </a:lvl1pPr>
          </a:lstStyle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/>
              <a:t>ENTERPRISE/IT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/>
              <a:t>(INTENTIONAL)</a:t>
            </a:r>
          </a:p>
        </p:txBody>
      </p:sp>
      <p:sp>
        <p:nvSpPr>
          <p:cNvPr id="216" name="ZoneTexte 215">
            <a:extLst>
              <a:ext uri="{FF2B5EF4-FFF2-40B4-BE49-F238E27FC236}">
                <a16:creationId xmlns:a16="http://schemas.microsoft.com/office/drawing/2014/main" id="{D105B449-4E5B-475C-930D-461497943626}"/>
              </a:ext>
            </a:extLst>
          </p:cNvPr>
          <p:cNvSpPr txBox="1"/>
          <p:nvPr/>
        </p:nvSpPr>
        <p:spPr>
          <a:xfrm>
            <a:off x="196850" y="16036925"/>
            <a:ext cx="5233988" cy="110013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fr-FR"/>
            </a:defPPr>
            <a:lvl1pPr>
              <a:defRPr sz="800" b="1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defRPr>
            </a:lvl1pPr>
          </a:lstStyle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/>
              <a:t>SYSTEM ENGINEERING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/>
              <a:t>(END TO END)</a:t>
            </a:r>
          </a:p>
        </p:txBody>
      </p:sp>
      <p:sp>
        <p:nvSpPr>
          <p:cNvPr id="217" name="ZoneTexte 216">
            <a:extLst>
              <a:ext uri="{FF2B5EF4-FFF2-40B4-BE49-F238E27FC236}">
                <a16:creationId xmlns:a16="http://schemas.microsoft.com/office/drawing/2014/main" id="{064BF35E-D544-4E06-9D7F-BE6804E08585}"/>
              </a:ext>
            </a:extLst>
          </p:cNvPr>
          <p:cNvSpPr txBox="1"/>
          <p:nvPr/>
        </p:nvSpPr>
        <p:spPr>
          <a:xfrm>
            <a:off x="831850" y="13596938"/>
            <a:ext cx="2749550" cy="388937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PRINCIPLES</a:t>
            </a:r>
          </a:p>
        </p:txBody>
      </p:sp>
      <p:grpSp>
        <p:nvGrpSpPr>
          <p:cNvPr id="218" name="Groupe 217">
            <a:extLst>
              <a:ext uri="{FF2B5EF4-FFF2-40B4-BE49-F238E27FC236}">
                <a16:creationId xmlns:a16="http://schemas.microsoft.com/office/drawing/2014/main" id="{9EE1FEFD-2C16-46CA-8D67-B736E5E5C352}"/>
              </a:ext>
            </a:extLst>
          </p:cNvPr>
          <p:cNvGrpSpPr/>
          <p:nvPr/>
        </p:nvGrpSpPr>
        <p:grpSpPr>
          <a:xfrm>
            <a:off x="810557" y="13667215"/>
            <a:ext cx="585275" cy="459869"/>
            <a:chOff x="620046" y="4144587"/>
            <a:chExt cx="179230" cy="164593"/>
          </a:xfrm>
          <a:solidFill>
            <a:schemeClr val="accent3"/>
          </a:solidFill>
        </p:grpSpPr>
        <p:sp>
          <p:nvSpPr>
            <p:cNvPr id="219" name="Rectangle : coins arrondis 218">
              <a:extLst>
                <a:ext uri="{FF2B5EF4-FFF2-40B4-BE49-F238E27FC236}">
                  <a16:creationId xmlns:a16="http://schemas.microsoft.com/office/drawing/2014/main" id="{86006217-37AE-4770-BD10-872C44444DC0}"/>
                </a:ext>
              </a:extLst>
            </p:cNvPr>
            <p:cNvSpPr/>
            <p:nvPr/>
          </p:nvSpPr>
          <p:spPr>
            <a:xfrm>
              <a:off x="655539" y="4177146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618" dirty="0"/>
            </a:p>
          </p:txBody>
        </p:sp>
        <p:sp>
          <p:nvSpPr>
            <p:cNvPr id="220" name="Rectangle : coins arrondis 219">
              <a:extLst>
                <a:ext uri="{FF2B5EF4-FFF2-40B4-BE49-F238E27FC236}">
                  <a16:creationId xmlns:a16="http://schemas.microsoft.com/office/drawing/2014/main" id="{E3EFCBDF-9019-4DEC-B176-506D8D7535A0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4213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221" name="ZoneTexte 220">
            <a:extLst>
              <a:ext uri="{FF2B5EF4-FFF2-40B4-BE49-F238E27FC236}">
                <a16:creationId xmlns:a16="http://schemas.microsoft.com/office/drawing/2014/main" id="{C9A742BE-3D3F-4B51-B028-E17CCDC07C08}"/>
              </a:ext>
            </a:extLst>
          </p:cNvPr>
          <p:cNvSpPr txBox="1"/>
          <p:nvPr/>
        </p:nvSpPr>
        <p:spPr>
          <a:xfrm>
            <a:off x="3457575" y="13608050"/>
            <a:ext cx="2749550" cy="387350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BLUEPRINTS</a:t>
            </a:r>
          </a:p>
        </p:txBody>
      </p:sp>
      <p:grpSp>
        <p:nvGrpSpPr>
          <p:cNvPr id="222" name="Groupe 221">
            <a:extLst>
              <a:ext uri="{FF2B5EF4-FFF2-40B4-BE49-F238E27FC236}">
                <a16:creationId xmlns:a16="http://schemas.microsoft.com/office/drawing/2014/main" id="{2FE6BBAB-F4D1-4496-A16E-ADECCEE72A1D}"/>
              </a:ext>
            </a:extLst>
          </p:cNvPr>
          <p:cNvGrpSpPr/>
          <p:nvPr/>
        </p:nvGrpSpPr>
        <p:grpSpPr>
          <a:xfrm>
            <a:off x="3307580" y="13709031"/>
            <a:ext cx="585275" cy="459869"/>
            <a:chOff x="620046" y="4144587"/>
            <a:chExt cx="179230" cy="164593"/>
          </a:xfrm>
          <a:solidFill>
            <a:schemeClr val="accent3"/>
          </a:solidFill>
        </p:grpSpPr>
        <p:sp>
          <p:nvSpPr>
            <p:cNvPr id="223" name="Rectangle : coins arrondis 222">
              <a:extLst>
                <a:ext uri="{FF2B5EF4-FFF2-40B4-BE49-F238E27FC236}">
                  <a16:creationId xmlns:a16="http://schemas.microsoft.com/office/drawing/2014/main" id="{93E2519F-B07A-483B-86A8-FBBE13684F35}"/>
                </a:ext>
              </a:extLst>
            </p:cNvPr>
            <p:cNvSpPr/>
            <p:nvPr/>
          </p:nvSpPr>
          <p:spPr>
            <a:xfrm>
              <a:off x="655539" y="4177146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618" dirty="0"/>
            </a:p>
          </p:txBody>
        </p:sp>
        <p:sp>
          <p:nvSpPr>
            <p:cNvPr id="224" name="Rectangle : coins arrondis 223">
              <a:extLst>
                <a:ext uri="{FF2B5EF4-FFF2-40B4-BE49-F238E27FC236}">
                  <a16:creationId xmlns:a16="http://schemas.microsoft.com/office/drawing/2014/main" id="{4564BE4D-B78C-4275-B00A-6401DC4F855C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4213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225" name="ZoneTexte 224">
            <a:extLst>
              <a:ext uri="{FF2B5EF4-FFF2-40B4-BE49-F238E27FC236}">
                <a16:creationId xmlns:a16="http://schemas.microsoft.com/office/drawing/2014/main" id="{C9CA201C-A0E7-48D7-95B7-41847CEF717D}"/>
              </a:ext>
            </a:extLst>
          </p:cNvPr>
          <p:cNvSpPr txBox="1"/>
          <p:nvPr/>
        </p:nvSpPr>
        <p:spPr>
          <a:xfrm>
            <a:off x="835025" y="21162963"/>
            <a:ext cx="2747963" cy="9636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TECHNOLOGY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 KNOWLEDGE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(RADAR)</a:t>
            </a:r>
          </a:p>
        </p:txBody>
      </p:sp>
      <p:sp>
        <p:nvSpPr>
          <p:cNvPr id="230" name="Freeform 7">
            <a:extLst>
              <a:ext uri="{FF2B5EF4-FFF2-40B4-BE49-F238E27FC236}">
                <a16:creationId xmlns:a16="http://schemas.microsoft.com/office/drawing/2014/main" id="{F1D8B933-F72D-4DEC-8747-B00871A3490C}"/>
              </a:ext>
            </a:extLst>
          </p:cNvPr>
          <p:cNvSpPr>
            <a:spLocks noEditPoints="1"/>
          </p:cNvSpPr>
          <p:nvPr/>
        </p:nvSpPr>
        <p:spPr bwMode="auto">
          <a:xfrm>
            <a:off x="1870075" y="20502563"/>
            <a:ext cx="622300" cy="601662"/>
          </a:xfrm>
          <a:custGeom>
            <a:avLst/>
            <a:gdLst>
              <a:gd name="T0" fmla="*/ 13 w 64"/>
              <a:gd name="T1" fmla="*/ 45 h 67"/>
              <a:gd name="T2" fmla="*/ 13 w 64"/>
              <a:gd name="T3" fmla="*/ 63 h 67"/>
              <a:gd name="T4" fmla="*/ 9 w 64"/>
              <a:gd name="T5" fmla="*/ 67 h 67"/>
              <a:gd name="T6" fmla="*/ 5 w 64"/>
              <a:gd name="T7" fmla="*/ 67 h 67"/>
              <a:gd name="T8" fmla="*/ 1 w 64"/>
              <a:gd name="T9" fmla="*/ 63 h 67"/>
              <a:gd name="T10" fmla="*/ 1 w 64"/>
              <a:gd name="T11" fmla="*/ 45 h 67"/>
              <a:gd name="T12" fmla="*/ 5 w 64"/>
              <a:gd name="T13" fmla="*/ 41 h 67"/>
              <a:gd name="T14" fmla="*/ 9 w 64"/>
              <a:gd name="T15" fmla="*/ 41 h 67"/>
              <a:gd name="T16" fmla="*/ 13 w 64"/>
              <a:gd name="T17" fmla="*/ 45 h 67"/>
              <a:gd name="T18" fmla="*/ 26 w 64"/>
              <a:gd name="T19" fmla="*/ 26 h 67"/>
              <a:gd name="T20" fmla="*/ 22 w 64"/>
              <a:gd name="T21" fmla="*/ 26 h 67"/>
              <a:gd name="T22" fmla="*/ 18 w 64"/>
              <a:gd name="T23" fmla="*/ 30 h 67"/>
              <a:gd name="T24" fmla="*/ 18 w 64"/>
              <a:gd name="T25" fmla="*/ 63 h 67"/>
              <a:gd name="T26" fmla="*/ 22 w 64"/>
              <a:gd name="T27" fmla="*/ 67 h 67"/>
              <a:gd name="T28" fmla="*/ 26 w 64"/>
              <a:gd name="T29" fmla="*/ 67 h 67"/>
              <a:gd name="T30" fmla="*/ 30 w 64"/>
              <a:gd name="T31" fmla="*/ 63 h 67"/>
              <a:gd name="T32" fmla="*/ 30 w 64"/>
              <a:gd name="T33" fmla="*/ 30 h 67"/>
              <a:gd name="T34" fmla="*/ 26 w 64"/>
              <a:gd name="T35" fmla="*/ 26 h 67"/>
              <a:gd name="T36" fmla="*/ 43 w 64"/>
              <a:gd name="T37" fmla="*/ 32 h 67"/>
              <a:gd name="T38" fmla="*/ 39 w 64"/>
              <a:gd name="T39" fmla="*/ 32 h 67"/>
              <a:gd name="T40" fmla="*/ 35 w 64"/>
              <a:gd name="T41" fmla="*/ 36 h 67"/>
              <a:gd name="T42" fmla="*/ 35 w 64"/>
              <a:gd name="T43" fmla="*/ 63 h 67"/>
              <a:gd name="T44" fmla="*/ 39 w 64"/>
              <a:gd name="T45" fmla="*/ 67 h 67"/>
              <a:gd name="T46" fmla="*/ 43 w 64"/>
              <a:gd name="T47" fmla="*/ 67 h 67"/>
              <a:gd name="T48" fmla="*/ 47 w 64"/>
              <a:gd name="T49" fmla="*/ 63 h 67"/>
              <a:gd name="T50" fmla="*/ 47 w 64"/>
              <a:gd name="T51" fmla="*/ 36 h 67"/>
              <a:gd name="T52" fmla="*/ 43 w 64"/>
              <a:gd name="T53" fmla="*/ 32 h 67"/>
              <a:gd name="T54" fmla="*/ 60 w 64"/>
              <a:gd name="T55" fmla="*/ 18 h 67"/>
              <a:gd name="T56" fmla="*/ 56 w 64"/>
              <a:gd name="T57" fmla="*/ 18 h 67"/>
              <a:gd name="T58" fmla="*/ 52 w 64"/>
              <a:gd name="T59" fmla="*/ 22 h 67"/>
              <a:gd name="T60" fmla="*/ 52 w 64"/>
              <a:gd name="T61" fmla="*/ 63 h 67"/>
              <a:gd name="T62" fmla="*/ 56 w 64"/>
              <a:gd name="T63" fmla="*/ 67 h 67"/>
              <a:gd name="T64" fmla="*/ 60 w 64"/>
              <a:gd name="T65" fmla="*/ 67 h 67"/>
              <a:gd name="T66" fmla="*/ 64 w 64"/>
              <a:gd name="T67" fmla="*/ 63 h 67"/>
              <a:gd name="T68" fmla="*/ 64 w 64"/>
              <a:gd name="T69" fmla="*/ 22 h 67"/>
              <a:gd name="T70" fmla="*/ 60 w 64"/>
              <a:gd name="T71" fmla="*/ 18 h 67"/>
              <a:gd name="T72" fmla="*/ 21 w 64"/>
              <a:gd name="T73" fmla="*/ 13 h 67"/>
              <a:gd name="T74" fmla="*/ 41 w 64"/>
              <a:gd name="T75" fmla="*/ 27 h 67"/>
              <a:gd name="T76" fmla="*/ 58 w 64"/>
              <a:gd name="T77" fmla="*/ 5 h 67"/>
              <a:gd name="T78" fmla="*/ 60 w 64"/>
              <a:gd name="T79" fmla="*/ 6 h 67"/>
              <a:gd name="T80" fmla="*/ 60 w 64"/>
              <a:gd name="T81" fmla="*/ 0 h 67"/>
              <a:gd name="T82" fmla="*/ 55 w 64"/>
              <a:gd name="T83" fmla="*/ 3 h 67"/>
              <a:gd name="T84" fmla="*/ 56 w 64"/>
              <a:gd name="T85" fmla="*/ 4 h 67"/>
              <a:gd name="T86" fmla="*/ 40 w 64"/>
              <a:gd name="T87" fmla="*/ 23 h 67"/>
              <a:gd name="T88" fmla="*/ 21 w 64"/>
              <a:gd name="T89" fmla="*/ 10 h 67"/>
              <a:gd name="T90" fmla="*/ 0 w 64"/>
              <a:gd name="T91" fmla="*/ 29 h 67"/>
              <a:gd name="T92" fmla="*/ 2 w 64"/>
              <a:gd name="T93" fmla="*/ 31 h 67"/>
              <a:gd name="T94" fmla="*/ 21 w 64"/>
              <a:gd name="T95" fmla="*/ 13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4" h="67">
                <a:moveTo>
                  <a:pt x="13" y="45"/>
                </a:moveTo>
                <a:cubicBezTo>
                  <a:pt x="13" y="63"/>
                  <a:pt x="13" y="63"/>
                  <a:pt x="13" y="63"/>
                </a:cubicBezTo>
                <a:cubicBezTo>
                  <a:pt x="13" y="65"/>
                  <a:pt x="11" y="67"/>
                  <a:pt x="9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3" y="67"/>
                  <a:pt x="1" y="65"/>
                  <a:pt x="1" y="63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3"/>
                  <a:pt x="3" y="41"/>
                  <a:pt x="5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11" y="41"/>
                  <a:pt x="13" y="43"/>
                  <a:pt x="13" y="45"/>
                </a:cubicBezTo>
                <a:close/>
                <a:moveTo>
                  <a:pt x="26" y="26"/>
                </a:moveTo>
                <a:cubicBezTo>
                  <a:pt x="22" y="26"/>
                  <a:pt x="22" y="26"/>
                  <a:pt x="22" y="26"/>
                </a:cubicBezTo>
                <a:cubicBezTo>
                  <a:pt x="20" y="26"/>
                  <a:pt x="18" y="28"/>
                  <a:pt x="18" y="30"/>
                </a:cubicBezTo>
                <a:cubicBezTo>
                  <a:pt x="18" y="63"/>
                  <a:pt x="18" y="63"/>
                  <a:pt x="18" y="63"/>
                </a:cubicBezTo>
                <a:cubicBezTo>
                  <a:pt x="18" y="65"/>
                  <a:pt x="20" y="67"/>
                  <a:pt x="22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8" y="67"/>
                  <a:pt x="30" y="65"/>
                  <a:pt x="30" y="63"/>
                </a:cubicBezTo>
                <a:cubicBezTo>
                  <a:pt x="30" y="30"/>
                  <a:pt x="30" y="30"/>
                  <a:pt x="30" y="30"/>
                </a:cubicBezTo>
                <a:cubicBezTo>
                  <a:pt x="30" y="28"/>
                  <a:pt x="28" y="26"/>
                  <a:pt x="26" y="26"/>
                </a:cubicBezTo>
                <a:close/>
                <a:moveTo>
                  <a:pt x="43" y="32"/>
                </a:moveTo>
                <a:cubicBezTo>
                  <a:pt x="39" y="32"/>
                  <a:pt x="39" y="32"/>
                  <a:pt x="39" y="32"/>
                </a:cubicBezTo>
                <a:cubicBezTo>
                  <a:pt x="37" y="32"/>
                  <a:pt x="35" y="34"/>
                  <a:pt x="35" y="36"/>
                </a:cubicBezTo>
                <a:cubicBezTo>
                  <a:pt x="35" y="63"/>
                  <a:pt x="35" y="63"/>
                  <a:pt x="35" y="63"/>
                </a:cubicBezTo>
                <a:cubicBezTo>
                  <a:pt x="35" y="65"/>
                  <a:pt x="37" y="67"/>
                  <a:pt x="39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5" y="67"/>
                  <a:pt x="47" y="65"/>
                  <a:pt x="47" y="63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4"/>
                  <a:pt x="45" y="32"/>
                  <a:pt x="43" y="32"/>
                </a:cubicBezTo>
                <a:close/>
                <a:moveTo>
                  <a:pt x="60" y="18"/>
                </a:moveTo>
                <a:cubicBezTo>
                  <a:pt x="56" y="18"/>
                  <a:pt x="56" y="18"/>
                  <a:pt x="56" y="18"/>
                </a:cubicBezTo>
                <a:cubicBezTo>
                  <a:pt x="54" y="18"/>
                  <a:pt x="52" y="20"/>
                  <a:pt x="52" y="22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65"/>
                  <a:pt x="54" y="67"/>
                  <a:pt x="56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2" y="67"/>
                  <a:pt x="64" y="65"/>
                  <a:pt x="64" y="63"/>
                </a:cubicBezTo>
                <a:cubicBezTo>
                  <a:pt x="64" y="22"/>
                  <a:pt x="64" y="22"/>
                  <a:pt x="64" y="22"/>
                </a:cubicBezTo>
                <a:cubicBezTo>
                  <a:pt x="64" y="20"/>
                  <a:pt x="62" y="18"/>
                  <a:pt x="60" y="18"/>
                </a:cubicBezTo>
                <a:close/>
                <a:moveTo>
                  <a:pt x="21" y="13"/>
                </a:moveTo>
                <a:cubicBezTo>
                  <a:pt x="41" y="27"/>
                  <a:pt x="41" y="27"/>
                  <a:pt x="41" y="27"/>
                </a:cubicBezTo>
                <a:cubicBezTo>
                  <a:pt x="58" y="5"/>
                  <a:pt x="58" y="5"/>
                  <a:pt x="58" y="5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0"/>
                  <a:pt x="60" y="0"/>
                  <a:pt x="60" y="0"/>
                </a:cubicBezTo>
                <a:cubicBezTo>
                  <a:pt x="55" y="3"/>
                  <a:pt x="55" y="3"/>
                  <a:pt x="55" y="3"/>
                </a:cubicBezTo>
                <a:cubicBezTo>
                  <a:pt x="56" y="4"/>
                  <a:pt x="56" y="4"/>
                  <a:pt x="56" y="4"/>
                </a:cubicBezTo>
                <a:cubicBezTo>
                  <a:pt x="40" y="23"/>
                  <a:pt x="40" y="23"/>
                  <a:pt x="40" y="23"/>
                </a:cubicBezTo>
                <a:cubicBezTo>
                  <a:pt x="21" y="10"/>
                  <a:pt x="21" y="10"/>
                  <a:pt x="21" y="10"/>
                </a:cubicBezTo>
                <a:cubicBezTo>
                  <a:pt x="0" y="29"/>
                  <a:pt x="0" y="29"/>
                  <a:pt x="0" y="29"/>
                </a:cubicBezTo>
                <a:cubicBezTo>
                  <a:pt x="2" y="31"/>
                  <a:pt x="2" y="31"/>
                  <a:pt x="2" y="31"/>
                </a:cubicBezTo>
                <a:lnTo>
                  <a:pt x="21" y="1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930" dirty="0">
              <a:latin typeface="+mn-lt"/>
            </a:endParaRPr>
          </a:p>
        </p:txBody>
      </p:sp>
      <p:sp>
        <p:nvSpPr>
          <p:cNvPr id="231" name="ZoneTexte 230">
            <a:extLst>
              <a:ext uri="{FF2B5EF4-FFF2-40B4-BE49-F238E27FC236}">
                <a16:creationId xmlns:a16="http://schemas.microsoft.com/office/drawing/2014/main" id="{2E6F8ECD-9B6F-4E38-8AAE-8EB4EDB2D807}"/>
              </a:ext>
            </a:extLst>
          </p:cNvPr>
          <p:cNvSpPr txBox="1"/>
          <p:nvPr/>
        </p:nvSpPr>
        <p:spPr>
          <a:xfrm>
            <a:off x="5064125" y="21247100"/>
            <a:ext cx="3038475" cy="387735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IT PLATFORMS</a:t>
            </a:r>
          </a:p>
        </p:txBody>
      </p:sp>
      <p:sp>
        <p:nvSpPr>
          <p:cNvPr id="232" name="Freeform 7">
            <a:extLst>
              <a:ext uri="{FF2B5EF4-FFF2-40B4-BE49-F238E27FC236}">
                <a16:creationId xmlns:a16="http://schemas.microsoft.com/office/drawing/2014/main" id="{281DE5CA-3749-46C7-AB63-0F23E8424180}"/>
              </a:ext>
            </a:extLst>
          </p:cNvPr>
          <p:cNvSpPr>
            <a:spLocks noEditPoints="1"/>
          </p:cNvSpPr>
          <p:nvPr/>
        </p:nvSpPr>
        <p:spPr bwMode="auto">
          <a:xfrm>
            <a:off x="6257925" y="20539075"/>
            <a:ext cx="622300" cy="601663"/>
          </a:xfrm>
          <a:custGeom>
            <a:avLst/>
            <a:gdLst>
              <a:gd name="T0" fmla="*/ 13 w 64"/>
              <a:gd name="T1" fmla="*/ 45 h 67"/>
              <a:gd name="T2" fmla="*/ 13 w 64"/>
              <a:gd name="T3" fmla="*/ 63 h 67"/>
              <a:gd name="T4" fmla="*/ 9 w 64"/>
              <a:gd name="T5" fmla="*/ 67 h 67"/>
              <a:gd name="T6" fmla="*/ 5 w 64"/>
              <a:gd name="T7" fmla="*/ 67 h 67"/>
              <a:gd name="T8" fmla="*/ 1 w 64"/>
              <a:gd name="T9" fmla="*/ 63 h 67"/>
              <a:gd name="T10" fmla="*/ 1 w 64"/>
              <a:gd name="T11" fmla="*/ 45 h 67"/>
              <a:gd name="T12" fmla="*/ 5 w 64"/>
              <a:gd name="T13" fmla="*/ 41 h 67"/>
              <a:gd name="T14" fmla="*/ 9 w 64"/>
              <a:gd name="T15" fmla="*/ 41 h 67"/>
              <a:gd name="T16" fmla="*/ 13 w 64"/>
              <a:gd name="T17" fmla="*/ 45 h 67"/>
              <a:gd name="T18" fmla="*/ 26 w 64"/>
              <a:gd name="T19" fmla="*/ 26 h 67"/>
              <a:gd name="T20" fmla="*/ 22 w 64"/>
              <a:gd name="T21" fmla="*/ 26 h 67"/>
              <a:gd name="T22" fmla="*/ 18 w 64"/>
              <a:gd name="T23" fmla="*/ 30 h 67"/>
              <a:gd name="T24" fmla="*/ 18 w 64"/>
              <a:gd name="T25" fmla="*/ 63 h 67"/>
              <a:gd name="T26" fmla="*/ 22 w 64"/>
              <a:gd name="T27" fmla="*/ 67 h 67"/>
              <a:gd name="T28" fmla="*/ 26 w 64"/>
              <a:gd name="T29" fmla="*/ 67 h 67"/>
              <a:gd name="T30" fmla="*/ 30 w 64"/>
              <a:gd name="T31" fmla="*/ 63 h 67"/>
              <a:gd name="T32" fmla="*/ 30 w 64"/>
              <a:gd name="T33" fmla="*/ 30 h 67"/>
              <a:gd name="T34" fmla="*/ 26 w 64"/>
              <a:gd name="T35" fmla="*/ 26 h 67"/>
              <a:gd name="T36" fmla="*/ 43 w 64"/>
              <a:gd name="T37" fmla="*/ 32 h 67"/>
              <a:gd name="T38" fmla="*/ 39 w 64"/>
              <a:gd name="T39" fmla="*/ 32 h 67"/>
              <a:gd name="T40" fmla="*/ 35 w 64"/>
              <a:gd name="T41" fmla="*/ 36 h 67"/>
              <a:gd name="T42" fmla="*/ 35 w 64"/>
              <a:gd name="T43" fmla="*/ 63 h 67"/>
              <a:gd name="T44" fmla="*/ 39 w 64"/>
              <a:gd name="T45" fmla="*/ 67 h 67"/>
              <a:gd name="T46" fmla="*/ 43 w 64"/>
              <a:gd name="T47" fmla="*/ 67 h 67"/>
              <a:gd name="T48" fmla="*/ 47 w 64"/>
              <a:gd name="T49" fmla="*/ 63 h 67"/>
              <a:gd name="T50" fmla="*/ 47 w 64"/>
              <a:gd name="T51" fmla="*/ 36 h 67"/>
              <a:gd name="T52" fmla="*/ 43 w 64"/>
              <a:gd name="T53" fmla="*/ 32 h 67"/>
              <a:gd name="T54" fmla="*/ 60 w 64"/>
              <a:gd name="T55" fmla="*/ 18 h 67"/>
              <a:gd name="T56" fmla="*/ 56 w 64"/>
              <a:gd name="T57" fmla="*/ 18 h 67"/>
              <a:gd name="T58" fmla="*/ 52 w 64"/>
              <a:gd name="T59" fmla="*/ 22 h 67"/>
              <a:gd name="T60" fmla="*/ 52 w 64"/>
              <a:gd name="T61" fmla="*/ 63 h 67"/>
              <a:gd name="T62" fmla="*/ 56 w 64"/>
              <a:gd name="T63" fmla="*/ 67 h 67"/>
              <a:gd name="T64" fmla="*/ 60 w 64"/>
              <a:gd name="T65" fmla="*/ 67 h 67"/>
              <a:gd name="T66" fmla="*/ 64 w 64"/>
              <a:gd name="T67" fmla="*/ 63 h 67"/>
              <a:gd name="T68" fmla="*/ 64 w 64"/>
              <a:gd name="T69" fmla="*/ 22 h 67"/>
              <a:gd name="T70" fmla="*/ 60 w 64"/>
              <a:gd name="T71" fmla="*/ 18 h 67"/>
              <a:gd name="T72" fmla="*/ 21 w 64"/>
              <a:gd name="T73" fmla="*/ 13 h 67"/>
              <a:gd name="T74" fmla="*/ 41 w 64"/>
              <a:gd name="T75" fmla="*/ 27 h 67"/>
              <a:gd name="T76" fmla="*/ 58 w 64"/>
              <a:gd name="T77" fmla="*/ 5 h 67"/>
              <a:gd name="T78" fmla="*/ 60 w 64"/>
              <a:gd name="T79" fmla="*/ 6 h 67"/>
              <a:gd name="T80" fmla="*/ 60 w 64"/>
              <a:gd name="T81" fmla="*/ 0 h 67"/>
              <a:gd name="T82" fmla="*/ 55 w 64"/>
              <a:gd name="T83" fmla="*/ 3 h 67"/>
              <a:gd name="T84" fmla="*/ 56 w 64"/>
              <a:gd name="T85" fmla="*/ 4 h 67"/>
              <a:gd name="T86" fmla="*/ 40 w 64"/>
              <a:gd name="T87" fmla="*/ 23 h 67"/>
              <a:gd name="T88" fmla="*/ 21 w 64"/>
              <a:gd name="T89" fmla="*/ 10 h 67"/>
              <a:gd name="T90" fmla="*/ 0 w 64"/>
              <a:gd name="T91" fmla="*/ 29 h 67"/>
              <a:gd name="T92" fmla="*/ 2 w 64"/>
              <a:gd name="T93" fmla="*/ 31 h 67"/>
              <a:gd name="T94" fmla="*/ 21 w 64"/>
              <a:gd name="T95" fmla="*/ 13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4" h="67">
                <a:moveTo>
                  <a:pt x="13" y="45"/>
                </a:moveTo>
                <a:cubicBezTo>
                  <a:pt x="13" y="63"/>
                  <a:pt x="13" y="63"/>
                  <a:pt x="13" y="63"/>
                </a:cubicBezTo>
                <a:cubicBezTo>
                  <a:pt x="13" y="65"/>
                  <a:pt x="11" y="67"/>
                  <a:pt x="9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3" y="67"/>
                  <a:pt x="1" y="65"/>
                  <a:pt x="1" y="63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3"/>
                  <a:pt x="3" y="41"/>
                  <a:pt x="5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11" y="41"/>
                  <a:pt x="13" y="43"/>
                  <a:pt x="13" y="45"/>
                </a:cubicBezTo>
                <a:close/>
                <a:moveTo>
                  <a:pt x="26" y="26"/>
                </a:moveTo>
                <a:cubicBezTo>
                  <a:pt x="22" y="26"/>
                  <a:pt x="22" y="26"/>
                  <a:pt x="22" y="26"/>
                </a:cubicBezTo>
                <a:cubicBezTo>
                  <a:pt x="20" y="26"/>
                  <a:pt x="18" y="28"/>
                  <a:pt x="18" y="30"/>
                </a:cubicBezTo>
                <a:cubicBezTo>
                  <a:pt x="18" y="63"/>
                  <a:pt x="18" y="63"/>
                  <a:pt x="18" y="63"/>
                </a:cubicBezTo>
                <a:cubicBezTo>
                  <a:pt x="18" y="65"/>
                  <a:pt x="20" y="67"/>
                  <a:pt x="22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8" y="67"/>
                  <a:pt x="30" y="65"/>
                  <a:pt x="30" y="63"/>
                </a:cubicBezTo>
                <a:cubicBezTo>
                  <a:pt x="30" y="30"/>
                  <a:pt x="30" y="30"/>
                  <a:pt x="30" y="30"/>
                </a:cubicBezTo>
                <a:cubicBezTo>
                  <a:pt x="30" y="28"/>
                  <a:pt x="28" y="26"/>
                  <a:pt x="26" y="26"/>
                </a:cubicBezTo>
                <a:close/>
                <a:moveTo>
                  <a:pt x="43" y="32"/>
                </a:moveTo>
                <a:cubicBezTo>
                  <a:pt x="39" y="32"/>
                  <a:pt x="39" y="32"/>
                  <a:pt x="39" y="32"/>
                </a:cubicBezTo>
                <a:cubicBezTo>
                  <a:pt x="37" y="32"/>
                  <a:pt x="35" y="34"/>
                  <a:pt x="35" y="36"/>
                </a:cubicBezTo>
                <a:cubicBezTo>
                  <a:pt x="35" y="63"/>
                  <a:pt x="35" y="63"/>
                  <a:pt x="35" y="63"/>
                </a:cubicBezTo>
                <a:cubicBezTo>
                  <a:pt x="35" y="65"/>
                  <a:pt x="37" y="67"/>
                  <a:pt x="39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5" y="67"/>
                  <a:pt x="47" y="65"/>
                  <a:pt x="47" y="63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4"/>
                  <a:pt x="45" y="32"/>
                  <a:pt x="43" y="32"/>
                </a:cubicBezTo>
                <a:close/>
                <a:moveTo>
                  <a:pt x="60" y="18"/>
                </a:moveTo>
                <a:cubicBezTo>
                  <a:pt x="56" y="18"/>
                  <a:pt x="56" y="18"/>
                  <a:pt x="56" y="18"/>
                </a:cubicBezTo>
                <a:cubicBezTo>
                  <a:pt x="54" y="18"/>
                  <a:pt x="52" y="20"/>
                  <a:pt x="52" y="22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65"/>
                  <a:pt x="54" y="67"/>
                  <a:pt x="56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2" y="67"/>
                  <a:pt x="64" y="65"/>
                  <a:pt x="64" y="63"/>
                </a:cubicBezTo>
                <a:cubicBezTo>
                  <a:pt x="64" y="22"/>
                  <a:pt x="64" y="22"/>
                  <a:pt x="64" y="22"/>
                </a:cubicBezTo>
                <a:cubicBezTo>
                  <a:pt x="64" y="20"/>
                  <a:pt x="62" y="18"/>
                  <a:pt x="60" y="18"/>
                </a:cubicBezTo>
                <a:close/>
                <a:moveTo>
                  <a:pt x="21" y="13"/>
                </a:moveTo>
                <a:cubicBezTo>
                  <a:pt x="41" y="27"/>
                  <a:pt x="41" y="27"/>
                  <a:pt x="41" y="27"/>
                </a:cubicBezTo>
                <a:cubicBezTo>
                  <a:pt x="58" y="5"/>
                  <a:pt x="58" y="5"/>
                  <a:pt x="58" y="5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0"/>
                  <a:pt x="60" y="0"/>
                  <a:pt x="60" y="0"/>
                </a:cubicBezTo>
                <a:cubicBezTo>
                  <a:pt x="55" y="3"/>
                  <a:pt x="55" y="3"/>
                  <a:pt x="55" y="3"/>
                </a:cubicBezTo>
                <a:cubicBezTo>
                  <a:pt x="56" y="4"/>
                  <a:pt x="56" y="4"/>
                  <a:pt x="56" y="4"/>
                </a:cubicBezTo>
                <a:cubicBezTo>
                  <a:pt x="40" y="23"/>
                  <a:pt x="40" y="23"/>
                  <a:pt x="40" y="23"/>
                </a:cubicBezTo>
                <a:cubicBezTo>
                  <a:pt x="21" y="10"/>
                  <a:pt x="21" y="10"/>
                  <a:pt x="21" y="10"/>
                </a:cubicBezTo>
                <a:cubicBezTo>
                  <a:pt x="0" y="29"/>
                  <a:pt x="0" y="29"/>
                  <a:pt x="0" y="29"/>
                </a:cubicBezTo>
                <a:cubicBezTo>
                  <a:pt x="2" y="31"/>
                  <a:pt x="2" y="31"/>
                  <a:pt x="2" y="31"/>
                </a:cubicBezTo>
                <a:lnTo>
                  <a:pt x="21" y="13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930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233" name="ZoneTexte 232">
            <a:extLst>
              <a:ext uri="{FF2B5EF4-FFF2-40B4-BE49-F238E27FC236}">
                <a16:creationId xmlns:a16="http://schemas.microsoft.com/office/drawing/2014/main" id="{8DDA4FD7-10DE-48EF-8CD6-81B88771509A}"/>
              </a:ext>
            </a:extLst>
          </p:cNvPr>
          <p:cNvSpPr txBox="1"/>
          <p:nvPr/>
        </p:nvSpPr>
        <p:spPr>
          <a:xfrm>
            <a:off x="1454150" y="14247813"/>
            <a:ext cx="1477963" cy="676275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 wrap="none"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GREEN 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PATTERNS</a:t>
            </a:r>
          </a:p>
        </p:txBody>
      </p:sp>
      <p:sp>
        <p:nvSpPr>
          <p:cNvPr id="234" name="ZoneTexte 233">
            <a:extLst>
              <a:ext uri="{FF2B5EF4-FFF2-40B4-BE49-F238E27FC236}">
                <a16:creationId xmlns:a16="http://schemas.microsoft.com/office/drawing/2014/main" id="{2808424D-875D-401B-AD00-7AB0C2B6D37D}"/>
              </a:ext>
            </a:extLst>
          </p:cNvPr>
          <p:cNvSpPr txBox="1"/>
          <p:nvPr/>
        </p:nvSpPr>
        <p:spPr>
          <a:xfrm>
            <a:off x="3695362" y="14536228"/>
            <a:ext cx="1678665" cy="387735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 wrap="none"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GUIDELINES</a:t>
            </a:r>
          </a:p>
        </p:txBody>
      </p:sp>
      <p:grpSp>
        <p:nvGrpSpPr>
          <p:cNvPr id="235" name="Groupe 234">
            <a:extLst>
              <a:ext uri="{FF2B5EF4-FFF2-40B4-BE49-F238E27FC236}">
                <a16:creationId xmlns:a16="http://schemas.microsoft.com/office/drawing/2014/main" id="{D0771E60-6AA0-44AD-A5EC-4FE2DC607D23}"/>
              </a:ext>
            </a:extLst>
          </p:cNvPr>
          <p:cNvGrpSpPr/>
          <p:nvPr/>
        </p:nvGrpSpPr>
        <p:grpSpPr>
          <a:xfrm>
            <a:off x="840636" y="14422628"/>
            <a:ext cx="585275" cy="536563"/>
            <a:chOff x="620046" y="4144587"/>
            <a:chExt cx="179230" cy="164599"/>
          </a:xfrm>
          <a:solidFill>
            <a:schemeClr val="accent3"/>
          </a:solidFill>
        </p:grpSpPr>
        <p:sp>
          <p:nvSpPr>
            <p:cNvPr id="236" name="Rectangle : coins arrondis 235">
              <a:extLst>
                <a:ext uri="{FF2B5EF4-FFF2-40B4-BE49-F238E27FC236}">
                  <a16:creationId xmlns:a16="http://schemas.microsoft.com/office/drawing/2014/main" id="{4C54A615-AA13-4B58-AAF3-D2FA48A947CD}"/>
                </a:ext>
              </a:extLst>
            </p:cNvPr>
            <p:cNvSpPr/>
            <p:nvPr/>
          </p:nvSpPr>
          <p:spPr>
            <a:xfrm>
              <a:off x="655539" y="4177152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618" dirty="0"/>
            </a:p>
          </p:txBody>
        </p:sp>
        <p:sp>
          <p:nvSpPr>
            <p:cNvPr id="237" name="Rectangle : coins arrondis 236">
              <a:extLst>
                <a:ext uri="{FF2B5EF4-FFF2-40B4-BE49-F238E27FC236}">
                  <a16:creationId xmlns:a16="http://schemas.microsoft.com/office/drawing/2014/main" id="{5F7D0434-C81C-4E03-ACE9-56E2104E177A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4213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grpSp>
        <p:nvGrpSpPr>
          <p:cNvPr id="238" name="Groupe 237">
            <a:extLst>
              <a:ext uri="{FF2B5EF4-FFF2-40B4-BE49-F238E27FC236}">
                <a16:creationId xmlns:a16="http://schemas.microsoft.com/office/drawing/2014/main" id="{CC22156D-8C5D-46C4-B7CB-FBAC49060152}"/>
              </a:ext>
            </a:extLst>
          </p:cNvPr>
          <p:cNvGrpSpPr/>
          <p:nvPr/>
        </p:nvGrpSpPr>
        <p:grpSpPr>
          <a:xfrm>
            <a:off x="3104769" y="14417563"/>
            <a:ext cx="585275" cy="536544"/>
            <a:chOff x="620046" y="4144587"/>
            <a:chExt cx="179230" cy="164593"/>
          </a:xfrm>
          <a:solidFill>
            <a:schemeClr val="accent3"/>
          </a:solidFill>
        </p:grpSpPr>
        <p:sp>
          <p:nvSpPr>
            <p:cNvPr id="239" name="Rectangle : coins arrondis 238">
              <a:extLst>
                <a:ext uri="{FF2B5EF4-FFF2-40B4-BE49-F238E27FC236}">
                  <a16:creationId xmlns:a16="http://schemas.microsoft.com/office/drawing/2014/main" id="{B87CFE3F-11C2-4126-9667-9A5222931A59}"/>
                </a:ext>
              </a:extLst>
            </p:cNvPr>
            <p:cNvSpPr/>
            <p:nvPr/>
          </p:nvSpPr>
          <p:spPr>
            <a:xfrm>
              <a:off x="655539" y="4177146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618" dirty="0"/>
            </a:p>
          </p:txBody>
        </p:sp>
        <p:sp>
          <p:nvSpPr>
            <p:cNvPr id="240" name="Rectangle : coins arrondis 239">
              <a:extLst>
                <a:ext uri="{FF2B5EF4-FFF2-40B4-BE49-F238E27FC236}">
                  <a16:creationId xmlns:a16="http://schemas.microsoft.com/office/drawing/2014/main" id="{74E21C11-14AE-4D92-913D-7636C67BD0DE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4213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244" name="ZoneTexte 243">
            <a:extLst>
              <a:ext uri="{FF2B5EF4-FFF2-40B4-BE49-F238E27FC236}">
                <a16:creationId xmlns:a16="http://schemas.microsoft.com/office/drawing/2014/main" id="{27F3A84A-E1BF-40DA-9CCE-B5602A5250FE}"/>
              </a:ext>
            </a:extLst>
          </p:cNvPr>
          <p:cNvSpPr txBox="1"/>
          <p:nvPr/>
        </p:nvSpPr>
        <p:spPr>
          <a:xfrm>
            <a:off x="5564188" y="17502188"/>
            <a:ext cx="3105150" cy="6746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ARCHITECTURE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MODELS</a:t>
            </a:r>
          </a:p>
        </p:txBody>
      </p:sp>
      <p:grpSp>
        <p:nvGrpSpPr>
          <p:cNvPr id="245" name="Groupe 244">
            <a:extLst>
              <a:ext uri="{FF2B5EF4-FFF2-40B4-BE49-F238E27FC236}">
                <a16:creationId xmlns:a16="http://schemas.microsoft.com/office/drawing/2014/main" id="{0A083854-E18D-4D51-9FD0-15D249F31E4A}"/>
              </a:ext>
            </a:extLst>
          </p:cNvPr>
          <p:cNvGrpSpPr/>
          <p:nvPr/>
        </p:nvGrpSpPr>
        <p:grpSpPr>
          <a:xfrm>
            <a:off x="6573865" y="18339470"/>
            <a:ext cx="585275" cy="536558"/>
            <a:chOff x="620046" y="4144587"/>
            <a:chExt cx="179230" cy="164598"/>
          </a:xfrm>
          <a:solidFill>
            <a:schemeClr val="accent3"/>
          </a:solidFill>
        </p:grpSpPr>
        <p:sp>
          <p:nvSpPr>
            <p:cNvPr id="246" name="Rectangle : coins arrondis 245">
              <a:extLst>
                <a:ext uri="{FF2B5EF4-FFF2-40B4-BE49-F238E27FC236}">
                  <a16:creationId xmlns:a16="http://schemas.microsoft.com/office/drawing/2014/main" id="{D1411530-4D79-42A0-9974-29AF8A9DFD5A}"/>
                </a:ext>
              </a:extLst>
            </p:cNvPr>
            <p:cNvSpPr/>
            <p:nvPr/>
          </p:nvSpPr>
          <p:spPr>
            <a:xfrm>
              <a:off x="655539" y="4177151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341" dirty="0"/>
            </a:p>
          </p:txBody>
        </p:sp>
        <p:sp>
          <p:nvSpPr>
            <p:cNvPr id="247" name="Rectangle : coins arrondis 246">
              <a:extLst>
                <a:ext uri="{FF2B5EF4-FFF2-40B4-BE49-F238E27FC236}">
                  <a16:creationId xmlns:a16="http://schemas.microsoft.com/office/drawing/2014/main" id="{E983BABD-6C79-4A52-A96B-B9187B07E95C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2341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grpSp>
        <p:nvGrpSpPr>
          <p:cNvPr id="13417" name="Groupe 248">
            <a:extLst>
              <a:ext uri="{FF2B5EF4-FFF2-40B4-BE49-F238E27FC236}">
                <a16:creationId xmlns:a16="http://schemas.microsoft.com/office/drawing/2014/main" id="{59EC5098-850B-454E-BDC6-0761F6AC8BE4}"/>
              </a:ext>
            </a:extLst>
          </p:cNvPr>
          <p:cNvGrpSpPr>
            <a:grpSpLocks/>
          </p:cNvGrpSpPr>
          <p:nvPr/>
        </p:nvGrpSpPr>
        <p:grpSpPr bwMode="auto">
          <a:xfrm>
            <a:off x="206375" y="17519650"/>
            <a:ext cx="3192463" cy="1336675"/>
            <a:chOff x="3905776" y="1228789"/>
            <a:chExt cx="681913" cy="260287"/>
          </a:xfrm>
        </p:grpSpPr>
        <p:sp>
          <p:nvSpPr>
            <p:cNvPr id="251" name="ZoneTexte 250">
              <a:extLst>
                <a:ext uri="{FF2B5EF4-FFF2-40B4-BE49-F238E27FC236}">
                  <a16:creationId xmlns:a16="http://schemas.microsoft.com/office/drawing/2014/main" id="{044E7566-2899-4CB5-A74E-10CA1E962767}"/>
                </a:ext>
              </a:extLst>
            </p:cNvPr>
            <p:cNvSpPr txBox="1"/>
            <p:nvPr/>
          </p:nvSpPr>
          <p:spPr>
            <a:xfrm>
              <a:off x="4075661" y="1338221"/>
              <a:ext cx="512028" cy="7542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b="1" kern="0" dirty="0">
                  <a:solidFill>
                    <a:srgbClr val="44546A"/>
                  </a:solidFill>
                  <a:latin typeface="Calibri"/>
                </a:rPr>
                <a:t>ARCHIMATE</a:t>
              </a:r>
            </a:p>
          </p:txBody>
        </p:sp>
        <p:sp>
          <p:nvSpPr>
            <p:cNvPr id="252" name="Freeform 24">
              <a:extLst>
                <a:ext uri="{FF2B5EF4-FFF2-40B4-BE49-F238E27FC236}">
                  <a16:creationId xmlns:a16="http://schemas.microsoft.com/office/drawing/2014/main" id="{DF23EF48-EF3B-4757-AE18-31C88A63CC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35309" y="1346567"/>
              <a:ext cx="127159" cy="105722"/>
            </a:xfrm>
            <a:custGeom>
              <a:avLst/>
              <a:gdLst>
                <a:gd name="T0" fmla="*/ 1 w 70"/>
                <a:gd name="T1" fmla="*/ 15 h 63"/>
                <a:gd name="T2" fmla="*/ 35 w 70"/>
                <a:gd name="T3" fmla="*/ 0 h 63"/>
                <a:gd name="T4" fmla="*/ 64 w 70"/>
                <a:gd name="T5" fmla="*/ 27 h 63"/>
                <a:gd name="T6" fmla="*/ 8 w 70"/>
                <a:gd name="T7" fmla="*/ 23 h 63"/>
                <a:gd name="T8" fmla="*/ 15 w 70"/>
                <a:gd name="T9" fmla="*/ 23 h 63"/>
                <a:gd name="T10" fmla="*/ 6 w 70"/>
                <a:gd name="T11" fmla="*/ 27 h 63"/>
                <a:gd name="T12" fmla="*/ 5 w 70"/>
                <a:gd name="T13" fmla="*/ 27 h 63"/>
                <a:gd name="T14" fmla="*/ 5 w 70"/>
                <a:gd name="T15" fmla="*/ 27 h 63"/>
                <a:gd name="T16" fmla="*/ 66 w 70"/>
                <a:gd name="T17" fmla="*/ 38 h 63"/>
                <a:gd name="T18" fmla="*/ 64 w 70"/>
                <a:gd name="T19" fmla="*/ 36 h 63"/>
                <a:gd name="T20" fmla="*/ 54 w 70"/>
                <a:gd name="T21" fmla="*/ 41 h 63"/>
                <a:gd name="T22" fmla="*/ 62 w 70"/>
                <a:gd name="T23" fmla="*/ 41 h 63"/>
                <a:gd name="T24" fmla="*/ 5 w 70"/>
                <a:gd name="T25" fmla="*/ 36 h 63"/>
                <a:gd name="T26" fmla="*/ 64 w 70"/>
                <a:gd name="T27" fmla="*/ 42 h 63"/>
                <a:gd name="T28" fmla="*/ 69 w 70"/>
                <a:gd name="T29" fmla="*/ 48 h 63"/>
                <a:gd name="T30" fmla="*/ 51 w 70"/>
                <a:gd name="T31" fmla="*/ 34 h 63"/>
                <a:gd name="T32" fmla="*/ 51 w 70"/>
                <a:gd name="T33" fmla="*/ 39 h 63"/>
                <a:gd name="T34" fmla="*/ 47 w 70"/>
                <a:gd name="T35" fmla="*/ 40 h 63"/>
                <a:gd name="T36" fmla="*/ 47 w 70"/>
                <a:gd name="T37" fmla="*/ 45 h 63"/>
                <a:gd name="T38" fmla="*/ 42 w 70"/>
                <a:gd name="T39" fmla="*/ 47 h 63"/>
                <a:gd name="T40" fmla="*/ 38 w 70"/>
                <a:gd name="T41" fmla="*/ 49 h 63"/>
                <a:gd name="T42" fmla="*/ 32 w 70"/>
                <a:gd name="T43" fmla="*/ 49 h 63"/>
                <a:gd name="T44" fmla="*/ 30 w 70"/>
                <a:gd name="T45" fmla="*/ 46 h 63"/>
                <a:gd name="T46" fmla="*/ 26 w 70"/>
                <a:gd name="T47" fmla="*/ 47 h 63"/>
                <a:gd name="T48" fmla="*/ 23 w 70"/>
                <a:gd name="T49" fmla="*/ 43 h 63"/>
                <a:gd name="T50" fmla="*/ 19 w 70"/>
                <a:gd name="T51" fmla="*/ 40 h 63"/>
                <a:gd name="T52" fmla="*/ 18 w 70"/>
                <a:gd name="T53" fmla="*/ 34 h 63"/>
                <a:gd name="T54" fmla="*/ 18 w 70"/>
                <a:gd name="T55" fmla="*/ 30 h 63"/>
                <a:gd name="T56" fmla="*/ 19 w 70"/>
                <a:gd name="T57" fmla="*/ 24 h 63"/>
                <a:gd name="T58" fmla="*/ 23 w 70"/>
                <a:gd name="T59" fmla="*/ 23 h 63"/>
                <a:gd name="T60" fmla="*/ 23 w 70"/>
                <a:gd name="T61" fmla="*/ 19 h 63"/>
                <a:gd name="T62" fmla="*/ 28 w 70"/>
                <a:gd name="T63" fmla="*/ 17 h 63"/>
                <a:gd name="T64" fmla="*/ 32 w 70"/>
                <a:gd name="T65" fmla="*/ 15 h 63"/>
                <a:gd name="T66" fmla="*/ 38 w 70"/>
                <a:gd name="T67" fmla="*/ 15 h 63"/>
                <a:gd name="T68" fmla="*/ 42 w 70"/>
                <a:gd name="T69" fmla="*/ 17 h 63"/>
                <a:gd name="T70" fmla="*/ 47 w 70"/>
                <a:gd name="T71" fmla="*/ 19 h 63"/>
                <a:gd name="T72" fmla="*/ 47 w 70"/>
                <a:gd name="T73" fmla="*/ 23 h 63"/>
                <a:gd name="T74" fmla="*/ 51 w 70"/>
                <a:gd name="T75" fmla="*/ 24 h 63"/>
                <a:gd name="T76" fmla="*/ 51 w 70"/>
                <a:gd name="T77" fmla="*/ 30 h 63"/>
                <a:gd name="T78" fmla="*/ 50 w 70"/>
                <a:gd name="T79" fmla="*/ 28 h 63"/>
                <a:gd name="T80" fmla="*/ 45 w 70"/>
                <a:gd name="T81" fmla="*/ 20 h 63"/>
                <a:gd name="T82" fmla="*/ 36 w 70"/>
                <a:gd name="T83" fmla="*/ 16 h 63"/>
                <a:gd name="T84" fmla="*/ 26 w 70"/>
                <a:gd name="T85" fmla="*/ 19 h 63"/>
                <a:gd name="T86" fmla="*/ 20 w 70"/>
                <a:gd name="T87" fmla="*/ 26 h 63"/>
                <a:gd name="T88" fmla="*/ 20 w 70"/>
                <a:gd name="T89" fmla="*/ 36 h 63"/>
                <a:gd name="T90" fmla="*/ 25 w 70"/>
                <a:gd name="T91" fmla="*/ 44 h 63"/>
                <a:gd name="T92" fmla="*/ 34 w 70"/>
                <a:gd name="T93" fmla="*/ 47 h 63"/>
                <a:gd name="T94" fmla="*/ 43 w 70"/>
                <a:gd name="T95" fmla="*/ 45 h 63"/>
                <a:gd name="T96" fmla="*/ 49 w 70"/>
                <a:gd name="T97" fmla="*/ 38 h 63"/>
                <a:gd name="T98" fmla="*/ 44 w 70"/>
                <a:gd name="T99" fmla="*/ 32 h 63"/>
                <a:gd name="T100" fmla="*/ 35 w 70"/>
                <a:gd name="T101" fmla="*/ 23 h 63"/>
                <a:gd name="T102" fmla="*/ 35 w 70"/>
                <a:gd name="T103" fmla="*/ 25 h 63"/>
                <a:gd name="T104" fmla="*/ 42 w 70"/>
                <a:gd name="T105" fmla="*/ 32 h 63"/>
                <a:gd name="T106" fmla="*/ 35 w 70"/>
                <a:gd name="T107" fmla="*/ 3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63">
                  <a:moveTo>
                    <a:pt x="4" y="26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6"/>
                    <a:pt x="1" y="15"/>
                  </a:cubicBezTo>
                  <a:cubicBezTo>
                    <a:pt x="1" y="15"/>
                    <a:pt x="2" y="15"/>
                    <a:pt x="3" y="16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9" y="9"/>
                    <a:pt x="21" y="0"/>
                    <a:pt x="35" y="0"/>
                  </a:cubicBezTo>
                  <a:cubicBezTo>
                    <a:pt x="50" y="0"/>
                    <a:pt x="63" y="11"/>
                    <a:pt x="66" y="26"/>
                  </a:cubicBezTo>
                  <a:cubicBezTo>
                    <a:pt x="66" y="26"/>
                    <a:pt x="65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3" y="27"/>
                    <a:pt x="63" y="27"/>
                    <a:pt x="63" y="26"/>
                  </a:cubicBezTo>
                  <a:cubicBezTo>
                    <a:pt x="60" y="13"/>
                    <a:pt x="48" y="3"/>
                    <a:pt x="35" y="3"/>
                  </a:cubicBezTo>
                  <a:cubicBezTo>
                    <a:pt x="22" y="3"/>
                    <a:pt x="11" y="12"/>
                    <a:pt x="8" y="23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6" y="21"/>
                  </a:cubicBezTo>
                  <a:cubicBezTo>
                    <a:pt x="16" y="22"/>
                    <a:pt x="16" y="23"/>
                    <a:pt x="15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4" y="27"/>
                    <a:pt x="4" y="27"/>
                    <a:pt x="4" y="26"/>
                  </a:cubicBezTo>
                  <a:close/>
                  <a:moveTo>
                    <a:pt x="69" y="46"/>
                  </a:moveTo>
                  <a:cubicBezTo>
                    <a:pt x="66" y="38"/>
                    <a:pt x="66" y="38"/>
                    <a:pt x="66" y="38"/>
                  </a:cubicBezTo>
                  <a:cubicBezTo>
                    <a:pt x="65" y="37"/>
                    <a:pt x="65" y="37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3" y="36"/>
                    <a:pt x="63" y="37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41"/>
                    <a:pt x="53" y="42"/>
                    <a:pt x="54" y="43"/>
                  </a:cubicBezTo>
                  <a:cubicBezTo>
                    <a:pt x="54" y="43"/>
                    <a:pt x="55" y="44"/>
                    <a:pt x="56" y="43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58" y="52"/>
                    <a:pt x="47" y="60"/>
                    <a:pt x="35" y="60"/>
                  </a:cubicBezTo>
                  <a:cubicBezTo>
                    <a:pt x="21" y="60"/>
                    <a:pt x="9" y="51"/>
                    <a:pt x="7" y="38"/>
                  </a:cubicBezTo>
                  <a:cubicBezTo>
                    <a:pt x="7" y="37"/>
                    <a:pt x="6" y="36"/>
                    <a:pt x="5" y="36"/>
                  </a:cubicBezTo>
                  <a:cubicBezTo>
                    <a:pt x="4" y="37"/>
                    <a:pt x="4" y="37"/>
                    <a:pt x="4" y="38"/>
                  </a:cubicBezTo>
                  <a:cubicBezTo>
                    <a:pt x="7" y="53"/>
                    <a:pt x="20" y="63"/>
                    <a:pt x="35" y="63"/>
                  </a:cubicBezTo>
                  <a:cubicBezTo>
                    <a:pt x="48" y="63"/>
                    <a:pt x="60" y="55"/>
                    <a:pt x="64" y="42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8" y="48"/>
                    <a:pt x="68" y="48"/>
                  </a:cubicBezTo>
                  <a:cubicBezTo>
                    <a:pt x="68" y="48"/>
                    <a:pt x="69" y="48"/>
                    <a:pt x="69" y="48"/>
                  </a:cubicBezTo>
                  <a:cubicBezTo>
                    <a:pt x="69" y="48"/>
                    <a:pt x="70" y="47"/>
                    <a:pt x="69" y="46"/>
                  </a:cubicBezTo>
                  <a:close/>
                  <a:moveTo>
                    <a:pt x="49" y="32"/>
                  </a:moveTo>
                  <a:cubicBezTo>
                    <a:pt x="49" y="33"/>
                    <a:pt x="50" y="34"/>
                    <a:pt x="51" y="34"/>
                  </a:cubicBezTo>
                  <a:cubicBezTo>
                    <a:pt x="51" y="34"/>
                    <a:pt x="52" y="34"/>
                    <a:pt x="52" y="34"/>
                  </a:cubicBezTo>
                  <a:cubicBezTo>
                    <a:pt x="52" y="34"/>
                    <a:pt x="52" y="35"/>
                    <a:pt x="52" y="35"/>
                  </a:cubicBezTo>
                  <a:cubicBezTo>
                    <a:pt x="52" y="37"/>
                    <a:pt x="51" y="38"/>
                    <a:pt x="51" y="39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49" y="40"/>
                    <a:pt x="49" y="40"/>
                  </a:cubicBezTo>
                  <a:cubicBezTo>
                    <a:pt x="48" y="39"/>
                    <a:pt x="47" y="40"/>
                    <a:pt x="47" y="40"/>
                  </a:cubicBezTo>
                  <a:cubicBezTo>
                    <a:pt x="46" y="41"/>
                    <a:pt x="46" y="42"/>
                    <a:pt x="47" y="43"/>
                  </a:cubicBezTo>
                  <a:cubicBezTo>
                    <a:pt x="47" y="43"/>
                    <a:pt x="47" y="44"/>
                    <a:pt x="47" y="44"/>
                  </a:cubicBezTo>
                  <a:cubicBezTo>
                    <a:pt x="47" y="44"/>
                    <a:pt x="47" y="44"/>
                    <a:pt x="47" y="45"/>
                  </a:cubicBezTo>
                  <a:cubicBezTo>
                    <a:pt x="46" y="46"/>
                    <a:pt x="44" y="47"/>
                    <a:pt x="43" y="47"/>
                  </a:cubicBezTo>
                  <a:cubicBezTo>
                    <a:pt x="43" y="48"/>
                    <a:pt x="42" y="48"/>
                    <a:pt x="42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1" y="46"/>
                    <a:pt x="40" y="45"/>
                    <a:pt x="39" y="46"/>
                  </a:cubicBezTo>
                  <a:cubicBezTo>
                    <a:pt x="38" y="46"/>
                    <a:pt x="38" y="47"/>
                    <a:pt x="38" y="48"/>
                  </a:cubicBezTo>
                  <a:cubicBezTo>
                    <a:pt x="38" y="48"/>
                    <a:pt x="38" y="49"/>
                    <a:pt x="38" y="49"/>
                  </a:cubicBezTo>
                  <a:cubicBezTo>
                    <a:pt x="38" y="49"/>
                    <a:pt x="37" y="49"/>
                    <a:pt x="37" y="49"/>
                  </a:cubicBezTo>
                  <a:cubicBezTo>
                    <a:pt x="36" y="49"/>
                    <a:pt x="35" y="49"/>
                    <a:pt x="35" y="49"/>
                  </a:cubicBezTo>
                  <a:cubicBezTo>
                    <a:pt x="34" y="49"/>
                    <a:pt x="33" y="49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49"/>
                    <a:pt x="31" y="48"/>
                    <a:pt x="31" y="48"/>
                  </a:cubicBezTo>
                  <a:cubicBezTo>
                    <a:pt x="32" y="47"/>
                    <a:pt x="31" y="46"/>
                    <a:pt x="30" y="46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8" y="47"/>
                    <a:pt x="27" y="47"/>
                    <a:pt x="27" y="47"/>
                  </a:cubicBezTo>
                  <a:cubicBezTo>
                    <a:pt x="27" y="48"/>
                    <a:pt x="27" y="48"/>
                    <a:pt x="26" y="47"/>
                  </a:cubicBezTo>
                  <a:cubicBezTo>
                    <a:pt x="25" y="47"/>
                    <a:pt x="24" y="46"/>
                    <a:pt x="23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2" y="44"/>
                    <a:pt x="22" y="43"/>
                    <a:pt x="23" y="43"/>
                  </a:cubicBezTo>
                  <a:cubicBezTo>
                    <a:pt x="23" y="42"/>
                    <a:pt x="23" y="41"/>
                    <a:pt x="23" y="40"/>
                  </a:cubicBezTo>
                  <a:cubicBezTo>
                    <a:pt x="22" y="40"/>
                    <a:pt x="21" y="39"/>
                    <a:pt x="20" y="40"/>
                  </a:cubicBezTo>
                  <a:cubicBezTo>
                    <a:pt x="20" y="40"/>
                    <a:pt x="20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8" y="38"/>
                    <a:pt x="18" y="37"/>
                    <a:pt x="17" y="35"/>
                  </a:cubicBezTo>
                  <a:cubicBezTo>
                    <a:pt x="17" y="35"/>
                    <a:pt x="17" y="34"/>
                    <a:pt x="18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9" y="34"/>
                    <a:pt x="20" y="33"/>
                    <a:pt x="20" y="32"/>
                  </a:cubicBezTo>
                  <a:cubicBezTo>
                    <a:pt x="20" y="31"/>
                    <a:pt x="19" y="30"/>
                    <a:pt x="18" y="30"/>
                  </a:cubicBezTo>
                  <a:cubicBezTo>
                    <a:pt x="18" y="30"/>
                    <a:pt x="18" y="30"/>
                    <a:pt x="18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7"/>
                    <a:pt x="18" y="26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1" y="24"/>
                    <a:pt x="22" y="24"/>
                    <a:pt x="23" y="23"/>
                  </a:cubicBezTo>
                  <a:cubicBezTo>
                    <a:pt x="23" y="22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19"/>
                    <a:pt x="23" y="19"/>
                  </a:cubicBezTo>
                  <a:cubicBezTo>
                    <a:pt x="24" y="18"/>
                    <a:pt x="25" y="17"/>
                    <a:pt x="26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8" y="17"/>
                    <a:pt x="28" y="17"/>
                  </a:cubicBezTo>
                  <a:cubicBezTo>
                    <a:pt x="28" y="18"/>
                    <a:pt x="29" y="18"/>
                    <a:pt x="30" y="18"/>
                  </a:cubicBezTo>
                  <a:cubicBezTo>
                    <a:pt x="31" y="18"/>
                    <a:pt x="32" y="17"/>
                    <a:pt x="31" y="16"/>
                  </a:cubicBezTo>
                  <a:cubicBezTo>
                    <a:pt x="31" y="15"/>
                    <a:pt x="31" y="15"/>
                    <a:pt x="32" y="15"/>
                  </a:cubicBezTo>
                  <a:cubicBezTo>
                    <a:pt x="32" y="15"/>
                    <a:pt x="32" y="14"/>
                    <a:pt x="32" y="14"/>
                  </a:cubicBezTo>
                  <a:cubicBezTo>
                    <a:pt x="34" y="14"/>
                    <a:pt x="36" y="14"/>
                    <a:pt x="37" y="14"/>
                  </a:cubicBezTo>
                  <a:cubicBezTo>
                    <a:pt x="37" y="14"/>
                    <a:pt x="38" y="15"/>
                    <a:pt x="38" y="15"/>
                  </a:cubicBezTo>
                  <a:cubicBezTo>
                    <a:pt x="38" y="15"/>
                    <a:pt x="38" y="15"/>
                    <a:pt x="38" y="16"/>
                  </a:cubicBezTo>
                  <a:cubicBezTo>
                    <a:pt x="38" y="17"/>
                    <a:pt x="38" y="18"/>
                    <a:pt x="39" y="18"/>
                  </a:cubicBezTo>
                  <a:cubicBezTo>
                    <a:pt x="40" y="18"/>
                    <a:pt x="41" y="18"/>
                    <a:pt x="42" y="17"/>
                  </a:cubicBezTo>
                  <a:cubicBezTo>
                    <a:pt x="42" y="17"/>
                    <a:pt x="42" y="16"/>
                    <a:pt x="42" y="16"/>
                  </a:cubicBezTo>
                  <a:cubicBezTo>
                    <a:pt x="42" y="16"/>
                    <a:pt x="43" y="16"/>
                    <a:pt x="43" y="16"/>
                  </a:cubicBezTo>
                  <a:cubicBezTo>
                    <a:pt x="44" y="17"/>
                    <a:pt x="46" y="18"/>
                    <a:pt x="47" y="19"/>
                  </a:cubicBezTo>
                  <a:cubicBezTo>
                    <a:pt x="47" y="19"/>
                    <a:pt x="47" y="20"/>
                    <a:pt x="47" y="20"/>
                  </a:cubicBezTo>
                  <a:cubicBezTo>
                    <a:pt x="47" y="20"/>
                    <a:pt x="47" y="20"/>
                    <a:pt x="47" y="21"/>
                  </a:cubicBezTo>
                  <a:cubicBezTo>
                    <a:pt x="46" y="21"/>
                    <a:pt x="46" y="22"/>
                    <a:pt x="47" y="23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49" y="24"/>
                    <a:pt x="50" y="24"/>
                    <a:pt x="50" y="24"/>
                  </a:cubicBezTo>
                  <a:cubicBezTo>
                    <a:pt x="50" y="24"/>
                    <a:pt x="50" y="24"/>
                    <a:pt x="51" y="24"/>
                  </a:cubicBezTo>
                  <a:cubicBezTo>
                    <a:pt x="51" y="26"/>
                    <a:pt x="52" y="27"/>
                    <a:pt x="52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30"/>
                    <a:pt x="51" y="30"/>
                    <a:pt x="51" y="30"/>
                  </a:cubicBezTo>
                  <a:cubicBezTo>
                    <a:pt x="50" y="30"/>
                    <a:pt x="49" y="31"/>
                    <a:pt x="49" y="32"/>
                  </a:cubicBezTo>
                  <a:close/>
                  <a:moveTo>
                    <a:pt x="47" y="32"/>
                  </a:moveTo>
                  <a:cubicBezTo>
                    <a:pt x="47" y="30"/>
                    <a:pt x="48" y="29"/>
                    <a:pt x="50" y="28"/>
                  </a:cubicBezTo>
                  <a:cubicBezTo>
                    <a:pt x="50" y="27"/>
                    <a:pt x="49" y="27"/>
                    <a:pt x="49" y="26"/>
                  </a:cubicBezTo>
                  <a:cubicBezTo>
                    <a:pt x="48" y="26"/>
                    <a:pt x="46" y="26"/>
                    <a:pt x="45" y="24"/>
                  </a:cubicBezTo>
                  <a:cubicBezTo>
                    <a:pt x="44" y="23"/>
                    <a:pt x="44" y="21"/>
                    <a:pt x="45" y="20"/>
                  </a:cubicBezTo>
                  <a:cubicBezTo>
                    <a:pt x="44" y="19"/>
                    <a:pt x="44" y="19"/>
                    <a:pt x="43" y="19"/>
                  </a:cubicBezTo>
                  <a:cubicBezTo>
                    <a:pt x="42" y="20"/>
                    <a:pt x="40" y="20"/>
                    <a:pt x="39" y="20"/>
                  </a:cubicBezTo>
                  <a:cubicBezTo>
                    <a:pt x="37" y="19"/>
                    <a:pt x="36" y="18"/>
                    <a:pt x="36" y="16"/>
                  </a:cubicBezTo>
                  <a:cubicBezTo>
                    <a:pt x="35" y="16"/>
                    <a:pt x="34" y="16"/>
                    <a:pt x="34" y="16"/>
                  </a:cubicBezTo>
                  <a:cubicBezTo>
                    <a:pt x="33" y="18"/>
                    <a:pt x="32" y="19"/>
                    <a:pt x="31" y="20"/>
                  </a:cubicBezTo>
                  <a:cubicBezTo>
                    <a:pt x="29" y="20"/>
                    <a:pt x="27" y="20"/>
                    <a:pt x="26" y="19"/>
                  </a:cubicBezTo>
                  <a:cubicBezTo>
                    <a:pt x="26" y="19"/>
                    <a:pt x="25" y="19"/>
                    <a:pt x="25" y="20"/>
                  </a:cubicBezTo>
                  <a:cubicBezTo>
                    <a:pt x="25" y="21"/>
                    <a:pt x="25" y="23"/>
                    <a:pt x="24" y="24"/>
                  </a:cubicBezTo>
                  <a:cubicBezTo>
                    <a:pt x="24" y="26"/>
                    <a:pt x="22" y="26"/>
                    <a:pt x="20" y="26"/>
                  </a:cubicBezTo>
                  <a:cubicBezTo>
                    <a:pt x="20" y="27"/>
                    <a:pt x="20" y="27"/>
                    <a:pt x="20" y="28"/>
                  </a:cubicBezTo>
                  <a:cubicBezTo>
                    <a:pt x="21" y="29"/>
                    <a:pt x="22" y="30"/>
                    <a:pt x="22" y="32"/>
                  </a:cubicBezTo>
                  <a:cubicBezTo>
                    <a:pt x="22" y="34"/>
                    <a:pt x="21" y="35"/>
                    <a:pt x="20" y="36"/>
                  </a:cubicBezTo>
                  <a:cubicBezTo>
                    <a:pt x="20" y="36"/>
                    <a:pt x="20" y="37"/>
                    <a:pt x="20" y="38"/>
                  </a:cubicBezTo>
                  <a:cubicBezTo>
                    <a:pt x="22" y="37"/>
                    <a:pt x="24" y="38"/>
                    <a:pt x="24" y="39"/>
                  </a:cubicBezTo>
                  <a:cubicBezTo>
                    <a:pt x="25" y="41"/>
                    <a:pt x="25" y="42"/>
                    <a:pt x="25" y="44"/>
                  </a:cubicBezTo>
                  <a:cubicBezTo>
                    <a:pt x="25" y="44"/>
                    <a:pt x="26" y="45"/>
                    <a:pt x="26" y="45"/>
                  </a:cubicBezTo>
                  <a:cubicBezTo>
                    <a:pt x="27" y="44"/>
                    <a:pt x="29" y="43"/>
                    <a:pt x="31" y="44"/>
                  </a:cubicBezTo>
                  <a:cubicBezTo>
                    <a:pt x="32" y="44"/>
                    <a:pt x="33" y="46"/>
                    <a:pt x="34" y="47"/>
                  </a:cubicBezTo>
                  <a:cubicBezTo>
                    <a:pt x="34" y="47"/>
                    <a:pt x="35" y="47"/>
                    <a:pt x="36" y="47"/>
                  </a:cubicBezTo>
                  <a:cubicBezTo>
                    <a:pt x="36" y="46"/>
                    <a:pt x="37" y="44"/>
                    <a:pt x="39" y="44"/>
                  </a:cubicBezTo>
                  <a:cubicBezTo>
                    <a:pt x="40" y="43"/>
                    <a:pt x="42" y="44"/>
                    <a:pt x="43" y="45"/>
                  </a:cubicBezTo>
                  <a:cubicBezTo>
                    <a:pt x="44" y="45"/>
                    <a:pt x="44" y="44"/>
                    <a:pt x="45" y="44"/>
                  </a:cubicBezTo>
                  <a:cubicBezTo>
                    <a:pt x="44" y="42"/>
                    <a:pt x="44" y="41"/>
                    <a:pt x="45" y="39"/>
                  </a:cubicBezTo>
                  <a:cubicBezTo>
                    <a:pt x="46" y="38"/>
                    <a:pt x="48" y="37"/>
                    <a:pt x="49" y="38"/>
                  </a:cubicBezTo>
                  <a:cubicBezTo>
                    <a:pt x="49" y="37"/>
                    <a:pt x="50" y="36"/>
                    <a:pt x="50" y="36"/>
                  </a:cubicBezTo>
                  <a:cubicBezTo>
                    <a:pt x="48" y="35"/>
                    <a:pt x="47" y="34"/>
                    <a:pt x="47" y="32"/>
                  </a:cubicBezTo>
                  <a:close/>
                  <a:moveTo>
                    <a:pt x="44" y="32"/>
                  </a:moveTo>
                  <a:cubicBezTo>
                    <a:pt x="44" y="37"/>
                    <a:pt x="40" y="42"/>
                    <a:pt x="35" y="42"/>
                  </a:cubicBezTo>
                  <a:cubicBezTo>
                    <a:pt x="30" y="42"/>
                    <a:pt x="25" y="37"/>
                    <a:pt x="25" y="32"/>
                  </a:cubicBezTo>
                  <a:cubicBezTo>
                    <a:pt x="25" y="27"/>
                    <a:pt x="30" y="23"/>
                    <a:pt x="35" y="23"/>
                  </a:cubicBezTo>
                  <a:cubicBezTo>
                    <a:pt x="40" y="23"/>
                    <a:pt x="44" y="27"/>
                    <a:pt x="44" y="32"/>
                  </a:cubicBezTo>
                  <a:close/>
                  <a:moveTo>
                    <a:pt x="42" y="32"/>
                  </a:moveTo>
                  <a:cubicBezTo>
                    <a:pt x="42" y="28"/>
                    <a:pt x="39" y="25"/>
                    <a:pt x="35" y="25"/>
                  </a:cubicBezTo>
                  <a:cubicBezTo>
                    <a:pt x="31" y="25"/>
                    <a:pt x="27" y="28"/>
                    <a:pt x="27" y="32"/>
                  </a:cubicBezTo>
                  <a:cubicBezTo>
                    <a:pt x="27" y="36"/>
                    <a:pt x="31" y="40"/>
                    <a:pt x="35" y="40"/>
                  </a:cubicBezTo>
                  <a:cubicBezTo>
                    <a:pt x="39" y="40"/>
                    <a:pt x="42" y="36"/>
                    <a:pt x="42" y="32"/>
                  </a:cubicBezTo>
                  <a:close/>
                  <a:moveTo>
                    <a:pt x="35" y="29"/>
                  </a:moveTo>
                  <a:cubicBezTo>
                    <a:pt x="33" y="29"/>
                    <a:pt x="31" y="30"/>
                    <a:pt x="31" y="32"/>
                  </a:cubicBezTo>
                  <a:cubicBezTo>
                    <a:pt x="31" y="34"/>
                    <a:pt x="33" y="36"/>
                    <a:pt x="35" y="36"/>
                  </a:cubicBezTo>
                  <a:cubicBezTo>
                    <a:pt x="37" y="36"/>
                    <a:pt x="38" y="34"/>
                    <a:pt x="38" y="32"/>
                  </a:cubicBezTo>
                  <a:cubicBezTo>
                    <a:pt x="38" y="30"/>
                    <a:pt x="37" y="29"/>
                    <a:pt x="35" y="29"/>
                  </a:cubicBezTo>
                  <a:close/>
                </a:path>
              </a:pathLst>
            </a:custGeom>
            <a:solidFill>
              <a:schemeClr val="accent3"/>
            </a:solidFill>
            <a:ln w="6350">
              <a:solidFill>
                <a:schemeClr val="accent3"/>
              </a:solidFill>
            </a:ln>
          </p:spPr>
          <p:txBody>
            <a:bodyPr lIns="321064" tIns="160537" rIns="321064" bIns="160537"/>
            <a:lstStyle/>
            <a:p>
              <a:pPr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341" dirty="0">
                <a:latin typeface="+mn-lt"/>
              </a:endParaRPr>
            </a:p>
          </p:txBody>
        </p:sp>
        <p:sp>
          <p:nvSpPr>
            <p:cNvPr id="254" name="ZoneTexte 253">
              <a:extLst>
                <a:ext uri="{FF2B5EF4-FFF2-40B4-BE49-F238E27FC236}">
                  <a16:creationId xmlns:a16="http://schemas.microsoft.com/office/drawing/2014/main" id="{18895D46-254A-41BC-99D2-619E54A1B87F}"/>
                </a:ext>
              </a:extLst>
            </p:cNvPr>
            <p:cNvSpPr txBox="1"/>
            <p:nvPr/>
          </p:nvSpPr>
          <p:spPr>
            <a:xfrm>
              <a:off x="3905776" y="1228789"/>
              <a:ext cx="230243" cy="8810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ARCHI</a:t>
              </a:r>
            </a:p>
          </p:txBody>
        </p:sp>
        <p:sp>
          <p:nvSpPr>
            <p:cNvPr id="255" name="Rectangle : coins arrondis 254">
              <a:extLst>
                <a:ext uri="{FF2B5EF4-FFF2-40B4-BE49-F238E27FC236}">
                  <a16:creationId xmlns:a16="http://schemas.microsoft.com/office/drawing/2014/main" id="{D4BA3E6A-A10B-4E94-BCDB-2C326EFA539B}"/>
                </a:ext>
              </a:extLst>
            </p:cNvPr>
            <p:cNvSpPr/>
            <p:nvPr/>
          </p:nvSpPr>
          <p:spPr>
            <a:xfrm>
              <a:off x="3998687" y="1247646"/>
              <a:ext cx="490665" cy="241430"/>
            </a:xfrm>
            <a:prstGeom prst="roundRect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341" dirty="0"/>
            </a:p>
          </p:txBody>
        </p:sp>
      </p:grpSp>
      <p:grpSp>
        <p:nvGrpSpPr>
          <p:cNvPr id="256" name="Groupe 255">
            <a:extLst>
              <a:ext uri="{FF2B5EF4-FFF2-40B4-BE49-F238E27FC236}">
                <a16:creationId xmlns:a16="http://schemas.microsoft.com/office/drawing/2014/main" id="{096D739C-FE4A-4690-B29D-A4CFAD5C1DD7}"/>
              </a:ext>
            </a:extLst>
          </p:cNvPr>
          <p:cNvGrpSpPr/>
          <p:nvPr/>
        </p:nvGrpSpPr>
        <p:grpSpPr>
          <a:xfrm>
            <a:off x="2714697" y="17498748"/>
            <a:ext cx="3500187" cy="1263502"/>
            <a:chOff x="4767671" y="1287326"/>
            <a:chExt cx="747648" cy="269887"/>
          </a:xfrm>
          <a:noFill/>
        </p:grpSpPr>
        <p:sp>
          <p:nvSpPr>
            <p:cNvPr id="257" name="ZoneTexte 256">
              <a:extLst>
                <a:ext uri="{FF2B5EF4-FFF2-40B4-BE49-F238E27FC236}">
                  <a16:creationId xmlns:a16="http://schemas.microsoft.com/office/drawing/2014/main" id="{FF77BE26-C5BA-4CD0-87A2-D558C65FF010}"/>
                </a:ext>
              </a:extLst>
            </p:cNvPr>
            <p:cNvSpPr txBox="1"/>
            <p:nvPr/>
          </p:nvSpPr>
          <p:spPr>
            <a:xfrm>
              <a:off x="4928290" y="1361529"/>
              <a:ext cx="587029" cy="144372"/>
            </a:xfrm>
            <a:prstGeom prst="rect">
              <a:avLst/>
            </a:prstGeom>
            <a:grpFill/>
          </p:spPr>
          <p:txBody>
            <a:bodyPr>
              <a:spAutoFit/>
            </a:bodyPr>
            <a:lstStyle/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b="1" kern="0" dirty="0">
                  <a:solidFill>
                    <a:srgbClr val="44546A"/>
                  </a:solidFill>
                  <a:latin typeface="Calibri"/>
                </a:rPr>
                <a:t>APPLICATION</a:t>
              </a:r>
            </a:p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b="1" kern="0" dirty="0">
                  <a:solidFill>
                    <a:srgbClr val="44546A"/>
                  </a:solidFill>
                  <a:latin typeface="Calibri"/>
                </a:rPr>
                <a:t>PORTFOLIO</a:t>
              </a:r>
            </a:p>
          </p:txBody>
        </p:sp>
        <p:sp>
          <p:nvSpPr>
            <p:cNvPr id="258" name="Freeform 24">
              <a:extLst>
                <a:ext uri="{FF2B5EF4-FFF2-40B4-BE49-F238E27FC236}">
                  <a16:creationId xmlns:a16="http://schemas.microsoft.com/office/drawing/2014/main" id="{57F28B40-1BD8-4FCC-914D-C37395E3F5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98463" y="1403766"/>
              <a:ext cx="127251" cy="105674"/>
            </a:xfrm>
            <a:custGeom>
              <a:avLst/>
              <a:gdLst>
                <a:gd name="T0" fmla="*/ 1 w 70"/>
                <a:gd name="T1" fmla="*/ 15 h 63"/>
                <a:gd name="T2" fmla="*/ 35 w 70"/>
                <a:gd name="T3" fmla="*/ 0 h 63"/>
                <a:gd name="T4" fmla="*/ 64 w 70"/>
                <a:gd name="T5" fmla="*/ 27 h 63"/>
                <a:gd name="T6" fmla="*/ 8 w 70"/>
                <a:gd name="T7" fmla="*/ 23 h 63"/>
                <a:gd name="T8" fmla="*/ 15 w 70"/>
                <a:gd name="T9" fmla="*/ 23 h 63"/>
                <a:gd name="T10" fmla="*/ 6 w 70"/>
                <a:gd name="T11" fmla="*/ 27 h 63"/>
                <a:gd name="T12" fmla="*/ 5 w 70"/>
                <a:gd name="T13" fmla="*/ 27 h 63"/>
                <a:gd name="T14" fmla="*/ 5 w 70"/>
                <a:gd name="T15" fmla="*/ 27 h 63"/>
                <a:gd name="T16" fmla="*/ 66 w 70"/>
                <a:gd name="T17" fmla="*/ 38 h 63"/>
                <a:gd name="T18" fmla="*/ 64 w 70"/>
                <a:gd name="T19" fmla="*/ 36 h 63"/>
                <a:gd name="T20" fmla="*/ 54 w 70"/>
                <a:gd name="T21" fmla="*/ 41 h 63"/>
                <a:gd name="T22" fmla="*/ 62 w 70"/>
                <a:gd name="T23" fmla="*/ 41 h 63"/>
                <a:gd name="T24" fmla="*/ 5 w 70"/>
                <a:gd name="T25" fmla="*/ 36 h 63"/>
                <a:gd name="T26" fmla="*/ 64 w 70"/>
                <a:gd name="T27" fmla="*/ 42 h 63"/>
                <a:gd name="T28" fmla="*/ 69 w 70"/>
                <a:gd name="T29" fmla="*/ 48 h 63"/>
                <a:gd name="T30" fmla="*/ 51 w 70"/>
                <a:gd name="T31" fmla="*/ 34 h 63"/>
                <a:gd name="T32" fmla="*/ 51 w 70"/>
                <a:gd name="T33" fmla="*/ 39 h 63"/>
                <a:gd name="T34" fmla="*/ 47 w 70"/>
                <a:gd name="T35" fmla="*/ 40 h 63"/>
                <a:gd name="T36" fmla="*/ 47 w 70"/>
                <a:gd name="T37" fmla="*/ 45 h 63"/>
                <a:gd name="T38" fmla="*/ 42 w 70"/>
                <a:gd name="T39" fmla="*/ 47 h 63"/>
                <a:gd name="T40" fmla="*/ 38 w 70"/>
                <a:gd name="T41" fmla="*/ 49 h 63"/>
                <a:gd name="T42" fmla="*/ 32 w 70"/>
                <a:gd name="T43" fmla="*/ 49 h 63"/>
                <a:gd name="T44" fmla="*/ 30 w 70"/>
                <a:gd name="T45" fmla="*/ 46 h 63"/>
                <a:gd name="T46" fmla="*/ 26 w 70"/>
                <a:gd name="T47" fmla="*/ 47 h 63"/>
                <a:gd name="T48" fmla="*/ 23 w 70"/>
                <a:gd name="T49" fmla="*/ 43 h 63"/>
                <a:gd name="T50" fmla="*/ 19 w 70"/>
                <a:gd name="T51" fmla="*/ 40 h 63"/>
                <a:gd name="T52" fmla="*/ 18 w 70"/>
                <a:gd name="T53" fmla="*/ 34 h 63"/>
                <a:gd name="T54" fmla="*/ 18 w 70"/>
                <a:gd name="T55" fmla="*/ 30 h 63"/>
                <a:gd name="T56" fmla="*/ 19 w 70"/>
                <a:gd name="T57" fmla="*/ 24 h 63"/>
                <a:gd name="T58" fmla="*/ 23 w 70"/>
                <a:gd name="T59" fmla="*/ 23 h 63"/>
                <a:gd name="T60" fmla="*/ 23 w 70"/>
                <a:gd name="T61" fmla="*/ 19 h 63"/>
                <a:gd name="T62" fmla="*/ 28 w 70"/>
                <a:gd name="T63" fmla="*/ 17 h 63"/>
                <a:gd name="T64" fmla="*/ 32 w 70"/>
                <a:gd name="T65" fmla="*/ 15 h 63"/>
                <a:gd name="T66" fmla="*/ 38 w 70"/>
                <a:gd name="T67" fmla="*/ 15 h 63"/>
                <a:gd name="T68" fmla="*/ 42 w 70"/>
                <a:gd name="T69" fmla="*/ 17 h 63"/>
                <a:gd name="T70" fmla="*/ 47 w 70"/>
                <a:gd name="T71" fmla="*/ 19 h 63"/>
                <a:gd name="T72" fmla="*/ 47 w 70"/>
                <a:gd name="T73" fmla="*/ 23 h 63"/>
                <a:gd name="T74" fmla="*/ 51 w 70"/>
                <a:gd name="T75" fmla="*/ 24 h 63"/>
                <a:gd name="T76" fmla="*/ 51 w 70"/>
                <a:gd name="T77" fmla="*/ 30 h 63"/>
                <a:gd name="T78" fmla="*/ 50 w 70"/>
                <a:gd name="T79" fmla="*/ 28 h 63"/>
                <a:gd name="T80" fmla="*/ 45 w 70"/>
                <a:gd name="T81" fmla="*/ 20 h 63"/>
                <a:gd name="T82" fmla="*/ 36 w 70"/>
                <a:gd name="T83" fmla="*/ 16 h 63"/>
                <a:gd name="T84" fmla="*/ 26 w 70"/>
                <a:gd name="T85" fmla="*/ 19 h 63"/>
                <a:gd name="T86" fmla="*/ 20 w 70"/>
                <a:gd name="T87" fmla="*/ 26 h 63"/>
                <a:gd name="T88" fmla="*/ 20 w 70"/>
                <a:gd name="T89" fmla="*/ 36 h 63"/>
                <a:gd name="T90" fmla="*/ 25 w 70"/>
                <a:gd name="T91" fmla="*/ 44 h 63"/>
                <a:gd name="T92" fmla="*/ 34 w 70"/>
                <a:gd name="T93" fmla="*/ 47 h 63"/>
                <a:gd name="T94" fmla="*/ 43 w 70"/>
                <a:gd name="T95" fmla="*/ 45 h 63"/>
                <a:gd name="T96" fmla="*/ 49 w 70"/>
                <a:gd name="T97" fmla="*/ 38 h 63"/>
                <a:gd name="T98" fmla="*/ 44 w 70"/>
                <a:gd name="T99" fmla="*/ 32 h 63"/>
                <a:gd name="T100" fmla="*/ 35 w 70"/>
                <a:gd name="T101" fmla="*/ 23 h 63"/>
                <a:gd name="T102" fmla="*/ 35 w 70"/>
                <a:gd name="T103" fmla="*/ 25 h 63"/>
                <a:gd name="T104" fmla="*/ 42 w 70"/>
                <a:gd name="T105" fmla="*/ 32 h 63"/>
                <a:gd name="T106" fmla="*/ 35 w 70"/>
                <a:gd name="T107" fmla="*/ 3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63">
                  <a:moveTo>
                    <a:pt x="4" y="26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6"/>
                    <a:pt x="1" y="15"/>
                  </a:cubicBezTo>
                  <a:cubicBezTo>
                    <a:pt x="1" y="15"/>
                    <a:pt x="2" y="15"/>
                    <a:pt x="3" y="16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9" y="9"/>
                    <a:pt x="21" y="0"/>
                    <a:pt x="35" y="0"/>
                  </a:cubicBezTo>
                  <a:cubicBezTo>
                    <a:pt x="50" y="0"/>
                    <a:pt x="63" y="11"/>
                    <a:pt x="66" y="26"/>
                  </a:cubicBezTo>
                  <a:cubicBezTo>
                    <a:pt x="66" y="26"/>
                    <a:pt x="65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3" y="27"/>
                    <a:pt x="63" y="27"/>
                    <a:pt x="63" y="26"/>
                  </a:cubicBezTo>
                  <a:cubicBezTo>
                    <a:pt x="60" y="13"/>
                    <a:pt x="48" y="3"/>
                    <a:pt x="35" y="3"/>
                  </a:cubicBezTo>
                  <a:cubicBezTo>
                    <a:pt x="22" y="3"/>
                    <a:pt x="11" y="12"/>
                    <a:pt x="8" y="23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6" y="21"/>
                  </a:cubicBezTo>
                  <a:cubicBezTo>
                    <a:pt x="16" y="22"/>
                    <a:pt x="16" y="23"/>
                    <a:pt x="15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4" y="27"/>
                    <a:pt x="4" y="27"/>
                    <a:pt x="4" y="26"/>
                  </a:cubicBezTo>
                  <a:close/>
                  <a:moveTo>
                    <a:pt x="69" y="46"/>
                  </a:moveTo>
                  <a:cubicBezTo>
                    <a:pt x="66" y="38"/>
                    <a:pt x="66" y="38"/>
                    <a:pt x="66" y="38"/>
                  </a:cubicBezTo>
                  <a:cubicBezTo>
                    <a:pt x="65" y="37"/>
                    <a:pt x="65" y="37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3" y="36"/>
                    <a:pt x="63" y="37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41"/>
                    <a:pt x="53" y="42"/>
                    <a:pt x="54" y="43"/>
                  </a:cubicBezTo>
                  <a:cubicBezTo>
                    <a:pt x="54" y="43"/>
                    <a:pt x="55" y="44"/>
                    <a:pt x="56" y="43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58" y="52"/>
                    <a:pt x="47" y="60"/>
                    <a:pt x="35" y="60"/>
                  </a:cubicBezTo>
                  <a:cubicBezTo>
                    <a:pt x="21" y="60"/>
                    <a:pt x="9" y="51"/>
                    <a:pt x="7" y="38"/>
                  </a:cubicBezTo>
                  <a:cubicBezTo>
                    <a:pt x="7" y="37"/>
                    <a:pt x="6" y="36"/>
                    <a:pt x="5" y="36"/>
                  </a:cubicBezTo>
                  <a:cubicBezTo>
                    <a:pt x="4" y="37"/>
                    <a:pt x="4" y="37"/>
                    <a:pt x="4" y="38"/>
                  </a:cubicBezTo>
                  <a:cubicBezTo>
                    <a:pt x="7" y="53"/>
                    <a:pt x="20" y="63"/>
                    <a:pt x="35" y="63"/>
                  </a:cubicBezTo>
                  <a:cubicBezTo>
                    <a:pt x="48" y="63"/>
                    <a:pt x="60" y="55"/>
                    <a:pt x="64" y="42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8" y="48"/>
                    <a:pt x="68" y="48"/>
                  </a:cubicBezTo>
                  <a:cubicBezTo>
                    <a:pt x="68" y="48"/>
                    <a:pt x="69" y="48"/>
                    <a:pt x="69" y="48"/>
                  </a:cubicBezTo>
                  <a:cubicBezTo>
                    <a:pt x="69" y="48"/>
                    <a:pt x="70" y="47"/>
                    <a:pt x="69" y="46"/>
                  </a:cubicBezTo>
                  <a:close/>
                  <a:moveTo>
                    <a:pt x="49" y="32"/>
                  </a:moveTo>
                  <a:cubicBezTo>
                    <a:pt x="49" y="33"/>
                    <a:pt x="50" y="34"/>
                    <a:pt x="51" y="34"/>
                  </a:cubicBezTo>
                  <a:cubicBezTo>
                    <a:pt x="51" y="34"/>
                    <a:pt x="52" y="34"/>
                    <a:pt x="52" y="34"/>
                  </a:cubicBezTo>
                  <a:cubicBezTo>
                    <a:pt x="52" y="34"/>
                    <a:pt x="52" y="35"/>
                    <a:pt x="52" y="35"/>
                  </a:cubicBezTo>
                  <a:cubicBezTo>
                    <a:pt x="52" y="37"/>
                    <a:pt x="51" y="38"/>
                    <a:pt x="51" y="39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49" y="40"/>
                    <a:pt x="49" y="40"/>
                  </a:cubicBezTo>
                  <a:cubicBezTo>
                    <a:pt x="48" y="39"/>
                    <a:pt x="47" y="40"/>
                    <a:pt x="47" y="40"/>
                  </a:cubicBezTo>
                  <a:cubicBezTo>
                    <a:pt x="46" y="41"/>
                    <a:pt x="46" y="42"/>
                    <a:pt x="47" y="43"/>
                  </a:cubicBezTo>
                  <a:cubicBezTo>
                    <a:pt x="47" y="43"/>
                    <a:pt x="47" y="44"/>
                    <a:pt x="47" y="44"/>
                  </a:cubicBezTo>
                  <a:cubicBezTo>
                    <a:pt x="47" y="44"/>
                    <a:pt x="47" y="44"/>
                    <a:pt x="47" y="45"/>
                  </a:cubicBezTo>
                  <a:cubicBezTo>
                    <a:pt x="46" y="46"/>
                    <a:pt x="44" y="47"/>
                    <a:pt x="43" y="47"/>
                  </a:cubicBezTo>
                  <a:cubicBezTo>
                    <a:pt x="43" y="48"/>
                    <a:pt x="42" y="48"/>
                    <a:pt x="42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1" y="46"/>
                    <a:pt x="40" y="45"/>
                    <a:pt x="39" y="46"/>
                  </a:cubicBezTo>
                  <a:cubicBezTo>
                    <a:pt x="38" y="46"/>
                    <a:pt x="38" y="47"/>
                    <a:pt x="38" y="48"/>
                  </a:cubicBezTo>
                  <a:cubicBezTo>
                    <a:pt x="38" y="48"/>
                    <a:pt x="38" y="49"/>
                    <a:pt x="38" y="49"/>
                  </a:cubicBezTo>
                  <a:cubicBezTo>
                    <a:pt x="38" y="49"/>
                    <a:pt x="37" y="49"/>
                    <a:pt x="37" y="49"/>
                  </a:cubicBezTo>
                  <a:cubicBezTo>
                    <a:pt x="36" y="49"/>
                    <a:pt x="35" y="49"/>
                    <a:pt x="35" y="49"/>
                  </a:cubicBezTo>
                  <a:cubicBezTo>
                    <a:pt x="34" y="49"/>
                    <a:pt x="33" y="49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49"/>
                    <a:pt x="31" y="48"/>
                    <a:pt x="31" y="48"/>
                  </a:cubicBezTo>
                  <a:cubicBezTo>
                    <a:pt x="32" y="47"/>
                    <a:pt x="31" y="46"/>
                    <a:pt x="30" y="46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8" y="47"/>
                    <a:pt x="27" y="47"/>
                    <a:pt x="27" y="47"/>
                  </a:cubicBezTo>
                  <a:cubicBezTo>
                    <a:pt x="27" y="48"/>
                    <a:pt x="27" y="48"/>
                    <a:pt x="26" y="47"/>
                  </a:cubicBezTo>
                  <a:cubicBezTo>
                    <a:pt x="25" y="47"/>
                    <a:pt x="24" y="46"/>
                    <a:pt x="23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2" y="44"/>
                    <a:pt x="22" y="43"/>
                    <a:pt x="23" y="43"/>
                  </a:cubicBezTo>
                  <a:cubicBezTo>
                    <a:pt x="23" y="42"/>
                    <a:pt x="23" y="41"/>
                    <a:pt x="23" y="40"/>
                  </a:cubicBezTo>
                  <a:cubicBezTo>
                    <a:pt x="22" y="40"/>
                    <a:pt x="21" y="39"/>
                    <a:pt x="20" y="40"/>
                  </a:cubicBezTo>
                  <a:cubicBezTo>
                    <a:pt x="20" y="40"/>
                    <a:pt x="20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8" y="38"/>
                    <a:pt x="18" y="37"/>
                    <a:pt x="17" y="35"/>
                  </a:cubicBezTo>
                  <a:cubicBezTo>
                    <a:pt x="17" y="35"/>
                    <a:pt x="17" y="34"/>
                    <a:pt x="18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9" y="34"/>
                    <a:pt x="20" y="33"/>
                    <a:pt x="20" y="32"/>
                  </a:cubicBezTo>
                  <a:cubicBezTo>
                    <a:pt x="20" y="31"/>
                    <a:pt x="19" y="30"/>
                    <a:pt x="18" y="30"/>
                  </a:cubicBezTo>
                  <a:cubicBezTo>
                    <a:pt x="18" y="30"/>
                    <a:pt x="18" y="30"/>
                    <a:pt x="18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7"/>
                    <a:pt x="18" y="26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1" y="24"/>
                    <a:pt x="22" y="24"/>
                    <a:pt x="23" y="23"/>
                  </a:cubicBezTo>
                  <a:cubicBezTo>
                    <a:pt x="23" y="22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19"/>
                    <a:pt x="23" y="19"/>
                  </a:cubicBezTo>
                  <a:cubicBezTo>
                    <a:pt x="24" y="18"/>
                    <a:pt x="25" y="17"/>
                    <a:pt x="26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8" y="17"/>
                    <a:pt x="28" y="17"/>
                  </a:cubicBezTo>
                  <a:cubicBezTo>
                    <a:pt x="28" y="18"/>
                    <a:pt x="29" y="18"/>
                    <a:pt x="30" y="18"/>
                  </a:cubicBezTo>
                  <a:cubicBezTo>
                    <a:pt x="31" y="18"/>
                    <a:pt x="32" y="17"/>
                    <a:pt x="31" y="16"/>
                  </a:cubicBezTo>
                  <a:cubicBezTo>
                    <a:pt x="31" y="15"/>
                    <a:pt x="31" y="15"/>
                    <a:pt x="32" y="15"/>
                  </a:cubicBezTo>
                  <a:cubicBezTo>
                    <a:pt x="32" y="15"/>
                    <a:pt x="32" y="14"/>
                    <a:pt x="32" y="14"/>
                  </a:cubicBezTo>
                  <a:cubicBezTo>
                    <a:pt x="34" y="14"/>
                    <a:pt x="36" y="14"/>
                    <a:pt x="37" y="14"/>
                  </a:cubicBezTo>
                  <a:cubicBezTo>
                    <a:pt x="37" y="14"/>
                    <a:pt x="38" y="15"/>
                    <a:pt x="38" y="15"/>
                  </a:cubicBezTo>
                  <a:cubicBezTo>
                    <a:pt x="38" y="15"/>
                    <a:pt x="38" y="15"/>
                    <a:pt x="38" y="16"/>
                  </a:cubicBezTo>
                  <a:cubicBezTo>
                    <a:pt x="38" y="17"/>
                    <a:pt x="38" y="18"/>
                    <a:pt x="39" y="18"/>
                  </a:cubicBezTo>
                  <a:cubicBezTo>
                    <a:pt x="40" y="18"/>
                    <a:pt x="41" y="18"/>
                    <a:pt x="42" y="17"/>
                  </a:cubicBezTo>
                  <a:cubicBezTo>
                    <a:pt x="42" y="17"/>
                    <a:pt x="42" y="16"/>
                    <a:pt x="42" y="16"/>
                  </a:cubicBezTo>
                  <a:cubicBezTo>
                    <a:pt x="42" y="16"/>
                    <a:pt x="43" y="16"/>
                    <a:pt x="43" y="16"/>
                  </a:cubicBezTo>
                  <a:cubicBezTo>
                    <a:pt x="44" y="17"/>
                    <a:pt x="46" y="18"/>
                    <a:pt x="47" y="19"/>
                  </a:cubicBezTo>
                  <a:cubicBezTo>
                    <a:pt x="47" y="19"/>
                    <a:pt x="47" y="20"/>
                    <a:pt x="47" y="20"/>
                  </a:cubicBezTo>
                  <a:cubicBezTo>
                    <a:pt x="47" y="20"/>
                    <a:pt x="47" y="20"/>
                    <a:pt x="47" y="21"/>
                  </a:cubicBezTo>
                  <a:cubicBezTo>
                    <a:pt x="46" y="21"/>
                    <a:pt x="46" y="22"/>
                    <a:pt x="47" y="23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49" y="24"/>
                    <a:pt x="50" y="24"/>
                    <a:pt x="50" y="24"/>
                  </a:cubicBezTo>
                  <a:cubicBezTo>
                    <a:pt x="50" y="24"/>
                    <a:pt x="50" y="24"/>
                    <a:pt x="51" y="24"/>
                  </a:cubicBezTo>
                  <a:cubicBezTo>
                    <a:pt x="51" y="26"/>
                    <a:pt x="52" y="27"/>
                    <a:pt x="52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30"/>
                    <a:pt x="51" y="30"/>
                    <a:pt x="51" y="30"/>
                  </a:cubicBezTo>
                  <a:cubicBezTo>
                    <a:pt x="50" y="30"/>
                    <a:pt x="49" y="31"/>
                    <a:pt x="49" y="32"/>
                  </a:cubicBezTo>
                  <a:close/>
                  <a:moveTo>
                    <a:pt x="47" y="32"/>
                  </a:moveTo>
                  <a:cubicBezTo>
                    <a:pt x="47" y="30"/>
                    <a:pt x="48" y="29"/>
                    <a:pt x="50" y="28"/>
                  </a:cubicBezTo>
                  <a:cubicBezTo>
                    <a:pt x="50" y="27"/>
                    <a:pt x="49" y="27"/>
                    <a:pt x="49" y="26"/>
                  </a:cubicBezTo>
                  <a:cubicBezTo>
                    <a:pt x="48" y="26"/>
                    <a:pt x="46" y="26"/>
                    <a:pt x="45" y="24"/>
                  </a:cubicBezTo>
                  <a:cubicBezTo>
                    <a:pt x="44" y="23"/>
                    <a:pt x="44" y="21"/>
                    <a:pt x="45" y="20"/>
                  </a:cubicBezTo>
                  <a:cubicBezTo>
                    <a:pt x="44" y="19"/>
                    <a:pt x="44" y="19"/>
                    <a:pt x="43" y="19"/>
                  </a:cubicBezTo>
                  <a:cubicBezTo>
                    <a:pt x="42" y="20"/>
                    <a:pt x="40" y="20"/>
                    <a:pt x="39" y="20"/>
                  </a:cubicBezTo>
                  <a:cubicBezTo>
                    <a:pt x="37" y="19"/>
                    <a:pt x="36" y="18"/>
                    <a:pt x="36" y="16"/>
                  </a:cubicBezTo>
                  <a:cubicBezTo>
                    <a:pt x="35" y="16"/>
                    <a:pt x="34" y="16"/>
                    <a:pt x="34" y="16"/>
                  </a:cubicBezTo>
                  <a:cubicBezTo>
                    <a:pt x="33" y="18"/>
                    <a:pt x="32" y="19"/>
                    <a:pt x="31" y="20"/>
                  </a:cubicBezTo>
                  <a:cubicBezTo>
                    <a:pt x="29" y="20"/>
                    <a:pt x="27" y="20"/>
                    <a:pt x="26" y="19"/>
                  </a:cubicBezTo>
                  <a:cubicBezTo>
                    <a:pt x="26" y="19"/>
                    <a:pt x="25" y="19"/>
                    <a:pt x="25" y="20"/>
                  </a:cubicBezTo>
                  <a:cubicBezTo>
                    <a:pt x="25" y="21"/>
                    <a:pt x="25" y="23"/>
                    <a:pt x="24" y="24"/>
                  </a:cubicBezTo>
                  <a:cubicBezTo>
                    <a:pt x="24" y="26"/>
                    <a:pt x="22" y="26"/>
                    <a:pt x="20" y="26"/>
                  </a:cubicBezTo>
                  <a:cubicBezTo>
                    <a:pt x="20" y="27"/>
                    <a:pt x="20" y="27"/>
                    <a:pt x="20" y="28"/>
                  </a:cubicBezTo>
                  <a:cubicBezTo>
                    <a:pt x="21" y="29"/>
                    <a:pt x="22" y="30"/>
                    <a:pt x="22" y="32"/>
                  </a:cubicBezTo>
                  <a:cubicBezTo>
                    <a:pt x="22" y="34"/>
                    <a:pt x="21" y="35"/>
                    <a:pt x="20" y="36"/>
                  </a:cubicBezTo>
                  <a:cubicBezTo>
                    <a:pt x="20" y="36"/>
                    <a:pt x="20" y="37"/>
                    <a:pt x="20" y="38"/>
                  </a:cubicBezTo>
                  <a:cubicBezTo>
                    <a:pt x="22" y="37"/>
                    <a:pt x="24" y="38"/>
                    <a:pt x="24" y="39"/>
                  </a:cubicBezTo>
                  <a:cubicBezTo>
                    <a:pt x="25" y="41"/>
                    <a:pt x="25" y="42"/>
                    <a:pt x="25" y="44"/>
                  </a:cubicBezTo>
                  <a:cubicBezTo>
                    <a:pt x="25" y="44"/>
                    <a:pt x="26" y="45"/>
                    <a:pt x="26" y="45"/>
                  </a:cubicBezTo>
                  <a:cubicBezTo>
                    <a:pt x="27" y="44"/>
                    <a:pt x="29" y="43"/>
                    <a:pt x="31" y="44"/>
                  </a:cubicBezTo>
                  <a:cubicBezTo>
                    <a:pt x="32" y="44"/>
                    <a:pt x="33" y="46"/>
                    <a:pt x="34" y="47"/>
                  </a:cubicBezTo>
                  <a:cubicBezTo>
                    <a:pt x="34" y="47"/>
                    <a:pt x="35" y="47"/>
                    <a:pt x="36" y="47"/>
                  </a:cubicBezTo>
                  <a:cubicBezTo>
                    <a:pt x="36" y="46"/>
                    <a:pt x="37" y="44"/>
                    <a:pt x="39" y="44"/>
                  </a:cubicBezTo>
                  <a:cubicBezTo>
                    <a:pt x="40" y="43"/>
                    <a:pt x="42" y="44"/>
                    <a:pt x="43" y="45"/>
                  </a:cubicBezTo>
                  <a:cubicBezTo>
                    <a:pt x="44" y="45"/>
                    <a:pt x="44" y="44"/>
                    <a:pt x="45" y="44"/>
                  </a:cubicBezTo>
                  <a:cubicBezTo>
                    <a:pt x="44" y="42"/>
                    <a:pt x="44" y="41"/>
                    <a:pt x="45" y="39"/>
                  </a:cubicBezTo>
                  <a:cubicBezTo>
                    <a:pt x="46" y="38"/>
                    <a:pt x="48" y="37"/>
                    <a:pt x="49" y="38"/>
                  </a:cubicBezTo>
                  <a:cubicBezTo>
                    <a:pt x="49" y="37"/>
                    <a:pt x="50" y="36"/>
                    <a:pt x="50" y="36"/>
                  </a:cubicBezTo>
                  <a:cubicBezTo>
                    <a:pt x="48" y="35"/>
                    <a:pt x="47" y="34"/>
                    <a:pt x="47" y="32"/>
                  </a:cubicBezTo>
                  <a:close/>
                  <a:moveTo>
                    <a:pt x="44" y="32"/>
                  </a:moveTo>
                  <a:cubicBezTo>
                    <a:pt x="44" y="37"/>
                    <a:pt x="40" y="42"/>
                    <a:pt x="35" y="42"/>
                  </a:cubicBezTo>
                  <a:cubicBezTo>
                    <a:pt x="30" y="42"/>
                    <a:pt x="25" y="37"/>
                    <a:pt x="25" y="32"/>
                  </a:cubicBezTo>
                  <a:cubicBezTo>
                    <a:pt x="25" y="27"/>
                    <a:pt x="30" y="23"/>
                    <a:pt x="35" y="23"/>
                  </a:cubicBezTo>
                  <a:cubicBezTo>
                    <a:pt x="40" y="23"/>
                    <a:pt x="44" y="27"/>
                    <a:pt x="44" y="32"/>
                  </a:cubicBezTo>
                  <a:close/>
                  <a:moveTo>
                    <a:pt x="42" y="32"/>
                  </a:moveTo>
                  <a:cubicBezTo>
                    <a:pt x="42" y="28"/>
                    <a:pt x="39" y="25"/>
                    <a:pt x="35" y="25"/>
                  </a:cubicBezTo>
                  <a:cubicBezTo>
                    <a:pt x="31" y="25"/>
                    <a:pt x="27" y="28"/>
                    <a:pt x="27" y="32"/>
                  </a:cubicBezTo>
                  <a:cubicBezTo>
                    <a:pt x="27" y="36"/>
                    <a:pt x="31" y="40"/>
                    <a:pt x="35" y="40"/>
                  </a:cubicBezTo>
                  <a:cubicBezTo>
                    <a:pt x="39" y="40"/>
                    <a:pt x="42" y="36"/>
                    <a:pt x="42" y="32"/>
                  </a:cubicBezTo>
                  <a:close/>
                  <a:moveTo>
                    <a:pt x="35" y="29"/>
                  </a:moveTo>
                  <a:cubicBezTo>
                    <a:pt x="33" y="29"/>
                    <a:pt x="31" y="30"/>
                    <a:pt x="31" y="32"/>
                  </a:cubicBezTo>
                  <a:cubicBezTo>
                    <a:pt x="31" y="34"/>
                    <a:pt x="33" y="36"/>
                    <a:pt x="35" y="36"/>
                  </a:cubicBezTo>
                  <a:cubicBezTo>
                    <a:pt x="37" y="36"/>
                    <a:pt x="38" y="34"/>
                    <a:pt x="38" y="32"/>
                  </a:cubicBezTo>
                  <a:cubicBezTo>
                    <a:pt x="38" y="30"/>
                    <a:pt x="37" y="29"/>
                    <a:pt x="35" y="29"/>
                  </a:cubicBezTo>
                  <a:close/>
                </a:path>
              </a:pathLst>
            </a:custGeom>
            <a:grpFill/>
            <a:ln w="6350">
              <a:solidFill>
                <a:schemeClr val="accent3"/>
              </a:solidFill>
            </a:ln>
          </p:spPr>
          <p:txBody>
            <a:bodyPr lIns="321064" tIns="160537" rIns="321064" bIns="160537"/>
            <a:lstStyle/>
            <a:p>
              <a:pPr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341" dirty="0">
                <a:latin typeface="+mn-lt"/>
              </a:endParaRPr>
            </a:p>
          </p:txBody>
        </p:sp>
        <p:sp>
          <p:nvSpPr>
            <p:cNvPr id="259" name="ZoneTexte 258">
              <a:extLst>
                <a:ext uri="{FF2B5EF4-FFF2-40B4-BE49-F238E27FC236}">
                  <a16:creationId xmlns:a16="http://schemas.microsoft.com/office/drawing/2014/main" id="{DD9B6DDE-B259-4292-99D0-561AA7EDF324}"/>
                </a:ext>
              </a:extLst>
            </p:cNvPr>
            <p:cNvSpPr txBox="1"/>
            <p:nvPr/>
          </p:nvSpPr>
          <p:spPr>
            <a:xfrm>
              <a:off x="4767671" y="1287326"/>
              <a:ext cx="225029" cy="96668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MEGA</a:t>
              </a:r>
            </a:p>
          </p:txBody>
        </p:sp>
        <p:sp>
          <p:nvSpPr>
            <p:cNvPr id="260" name="Rectangle : coins arrondis 259">
              <a:extLst>
                <a:ext uri="{FF2B5EF4-FFF2-40B4-BE49-F238E27FC236}">
                  <a16:creationId xmlns:a16="http://schemas.microsoft.com/office/drawing/2014/main" id="{A83291BA-604F-4C8E-A5B4-43D19F1092E0}"/>
                </a:ext>
              </a:extLst>
            </p:cNvPr>
            <p:cNvSpPr/>
            <p:nvPr/>
          </p:nvSpPr>
          <p:spPr>
            <a:xfrm>
              <a:off x="4850431" y="1315857"/>
              <a:ext cx="559362" cy="241356"/>
            </a:xfrm>
            <a:prstGeom prst="roundRect">
              <a:avLst/>
            </a:prstGeom>
            <a:grpFill/>
            <a:ln w="635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341" dirty="0"/>
            </a:p>
          </p:txBody>
        </p:sp>
      </p:grpSp>
      <p:sp>
        <p:nvSpPr>
          <p:cNvPr id="282" name="ZoneTexte 281">
            <a:extLst>
              <a:ext uri="{FF2B5EF4-FFF2-40B4-BE49-F238E27FC236}">
                <a16:creationId xmlns:a16="http://schemas.microsoft.com/office/drawing/2014/main" id="{F2620C7A-6674-479D-A03E-23A57DDCD079}"/>
              </a:ext>
            </a:extLst>
          </p:cNvPr>
          <p:cNvSpPr txBox="1"/>
          <p:nvPr/>
        </p:nvSpPr>
        <p:spPr>
          <a:xfrm>
            <a:off x="31664275" y="4087457"/>
            <a:ext cx="9475788" cy="595313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fr-FR"/>
            </a:defPPr>
            <a:lvl1pPr>
              <a:defRPr sz="800" b="1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defRPr>
            </a:lvl1pPr>
          </a:lstStyle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/>
              <a:t>GLOBAL SHARING AND UNDERSTANDING</a:t>
            </a:r>
          </a:p>
        </p:txBody>
      </p:sp>
      <p:sp>
        <p:nvSpPr>
          <p:cNvPr id="283" name="ZoneTexte 282">
            <a:extLst>
              <a:ext uri="{FF2B5EF4-FFF2-40B4-BE49-F238E27FC236}">
                <a16:creationId xmlns:a16="http://schemas.microsoft.com/office/drawing/2014/main" id="{0E94ECE1-AC63-4554-8153-9D591BD255DA}"/>
              </a:ext>
            </a:extLst>
          </p:cNvPr>
          <p:cNvSpPr txBox="1"/>
          <p:nvPr/>
        </p:nvSpPr>
        <p:spPr>
          <a:xfrm>
            <a:off x="16016288" y="23820438"/>
            <a:ext cx="4530725" cy="5969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ANTICIPATE (RUN)</a:t>
            </a:r>
          </a:p>
        </p:txBody>
      </p:sp>
      <p:sp>
        <p:nvSpPr>
          <p:cNvPr id="284" name="Ellipse 283">
            <a:extLst>
              <a:ext uri="{FF2B5EF4-FFF2-40B4-BE49-F238E27FC236}">
                <a16:creationId xmlns:a16="http://schemas.microsoft.com/office/drawing/2014/main" id="{A3D7BB24-0ECD-489D-81B7-FD621252738F}"/>
              </a:ext>
            </a:extLst>
          </p:cNvPr>
          <p:cNvSpPr/>
          <p:nvPr/>
        </p:nvSpPr>
        <p:spPr>
          <a:xfrm>
            <a:off x="17276763" y="24666575"/>
            <a:ext cx="1684337" cy="1685925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73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73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73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prstClr val="white">
                    <a:lumMod val="50000"/>
                  </a:prstClr>
                </a:solidFill>
                <a:latin typeface="Michelin SemiBold"/>
              </a:rPr>
              <a:t>OPS</a:t>
            </a:r>
            <a:endParaRPr lang="en-US" sz="1873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grpSp>
        <p:nvGrpSpPr>
          <p:cNvPr id="285" name="Group 32">
            <a:extLst>
              <a:ext uri="{FF2B5EF4-FFF2-40B4-BE49-F238E27FC236}">
                <a16:creationId xmlns:a16="http://schemas.microsoft.com/office/drawing/2014/main" id="{8652D7F3-35F9-4B19-8E29-C886EDB19888}"/>
              </a:ext>
            </a:extLst>
          </p:cNvPr>
          <p:cNvGrpSpPr/>
          <p:nvPr/>
        </p:nvGrpSpPr>
        <p:grpSpPr>
          <a:xfrm>
            <a:off x="17863867" y="24878737"/>
            <a:ext cx="492640" cy="591618"/>
            <a:chOff x="9001126" y="2228850"/>
            <a:chExt cx="298450" cy="336550"/>
          </a:xfrm>
          <a:solidFill>
            <a:schemeClr val="accent2"/>
          </a:solidFill>
        </p:grpSpPr>
        <p:sp>
          <p:nvSpPr>
            <p:cNvPr id="286" name="Freeform 81">
              <a:extLst>
                <a:ext uri="{FF2B5EF4-FFF2-40B4-BE49-F238E27FC236}">
                  <a16:creationId xmlns:a16="http://schemas.microsoft.com/office/drawing/2014/main" id="{8A099F2C-A53B-4784-98F0-56D5F47368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1764" y="2228850"/>
              <a:ext cx="255588" cy="257175"/>
            </a:xfrm>
            <a:custGeom>
              <a:avLst/>
              <a:gdLst>
                <a:gd name="T0" fmla="*/ 48 w 96"/>
                <a:gd name="T1" fmla="*/ 96 h 96"/>
                <a:gd name="T2" fmla="*/ 96 w 96"/>
                <a:gd name="T3" fmla="*/ 48 h 96"/>
                <a:gd name="T4" fmla="*/ 48 w 96"/>
                <a:gd name="T5" fmla="*/ 0 h 96"/>
                <a:gd name="T6" fmla="*/ 0 w 96"/>
                <a:gd name="T7" fmla="*/ 48 h 96"/>
                <a:gd name="T8" fmla="*/ 48 w 96"/>
                <a:gd name="T9" fmla="*/ 96 h 96"/>
                <a:gd name="T10" fmla="*/ 48 w 96"/>
                <a:gd name="T11" fmla="*/ 88 h 96"/>
                <a:gd name="T12" fmla="*/ 13 w 96"/>
                <a:gd name="T13" fmla="*/ 67 h 96"/>
                <a:gd name="T14" fmla="*/ 13 w 96"/>
                <a:gd name="T15" fmla="*/ 67 h 96"/>
                <a:gd name="T16" fmla="*/ 17 w 96"/>
                <a:gd name="T17" fmla="*/ 64 h 96"/>
                <a:gd name="T18" fmla="*/ 19 w 96"/>
                <a:gd name="T19" fmla="*/ 57 h 96"/>
                <a:gd name="T20" fmla="*/ 55 w 96"/>
                <a:gd name="T21" fmla="*/ 70 h 96"/>
                <a:gd name="T22" fmla="*/ 58 w 96"/>
                <a:gd name="T23" fmla="*/ 70 h 96"/>
                <a:gd name="T24" fmla="*/ 84 w 96"/>
                <a:gd name="T25" fmla="*/ 65 h 96"/>
                <a:gd name="T26" fmla="*/ 48 w 96"/>
                <a:gd name="T27" fmla="*/ 88 h 96"/>
                <a:gd name="T28" fmla="*/ 48 w 96"/>
                <a:gd name="T29" fmla="*/ 8 h 96"/>
                <a:gd name="T30" fmla="*/ 88 w 96"/>
                <a:gd name="T31" fmla="*/ 48 h 96"/>
                <a:gd name="T32" fmla="*/ 86 w 96"/>
                <a:gd name="T33" fmla="*/ 61 h 96"/>
                <a:gd name="T34" fmla="*/ 56 w 96"/>
                <a:gd name="T35" fmla="*/ 66 h 96"/>
                <a:gd name="T36" fmla="*/ 19 w 96"/>
                <a:gd name="T37" fmla="*/ 51 h 96"/>
                <a:gd name="T38" fmla="*/ 17 w 96"/>
                <a:gd name="T39" fmla="*/ 50 h 96"/>
                <a:gd name="T40" fmla="*/ 16 w 96"/>
                <a:gd name="T41" fmla="*/ 52 h 96"/>
                <a:gd name="T42" fmla="*/ 13 w 96"/>
                <a:gd name="T43" fmla="*/ 62 h 96"/>
                <a:gd name="T44" fmla="*/ 12 w 96"/>
                <a:gd name="T45" fmla="*/ 63 h 96"/>
                <a:gd name="T46" fmla="*/ 11 w 96"/>
                <a:gd name="T47" fmla="*/ 63 h 96"/>
                <a:gd name="T48" fmla="*/ 8 w 96"/>
                <a:gd name="T49" fmla="*/ 48 h 96"/>
                <a:gd name="T50" fmla="*/ 48 w 96"/>
                <a:gd name="T51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" h="96">
                  <a:moveTo>
                    <a:pt x="48" y="96"/>
                  </a:moveTo>
                  <a:cubicBezTo>
                    <a:pt x="74" y="96"/>
                    <a:pt x="96" y="74"/>
                    <a:pt x="96" y="48"/>
                  </a:cubicBezTo>
                  <a:cubicBezTo>
                    <a:pt x="96" y="21"/>
                    <a:pt x="74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74"/>
                    <a:pt x="22" y="96"/>
                    <a:pt x="48" y="96"/>
                  </a:cubicBezTo>
                  <a:close/>
                  <a:moveTo>
                    <a:pt x="48" y="88"/>
                  </a:moveTo>
                  <a:cubicBezTo>
                    <a:pt x="33" y="88"/>
                    <a:pt x="20" y="79"/>
                    <a:pt x="13" y="67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4" y="67"/>
                    <a:pt x="16" y="66"/>
                    <a:pt x="17" y="64"/>
                  </a:cubicBezTo>
                  <a:cubicBezTo>
                    <a:pt x="18" y="62"/>
                    <a:pt x="18" y="59"/>
                    <a:pt x="19" y="57"/>
                  </a:cubicBezTo>
                  <a:cubicBezTo>
                    <a:pt x="24" y="61"/>
                    <a:pt x="35" y="68"/>
                    <a:pt x="55" y="70"/>
                  </a:cubicBezTo>
                  <a:cubicBezTo>
                    <a:pt x="56" y="70"/>
                    <a:pt x="57" y="70"/>
                    <a:pt x="58" y="70"/>
                  </a:cubicBezTo>
                  <a:cubicBezTo>
                    <a:pt x="67" y="70"/>
                    <a:pt x="77" y="67"/>
                    <a:pt x="84" y="65"/>
                  </a:cubicBezTo>
                  <a:cubicBezTo>
                    <a:pt x="77" y="79"/>
                    <a:pt x="64" y="88"/>
                    <a:pt x="48" y="88"/>
                  </a:cubicBezTo>
                  <a:close/>
                  <a:moveTo>
                    <a:pt x="48" y="8"/>
                  </a:moveTo>
                  <a:cubicBezTo>
                    <a:pt x="70" y="8"/>
                    <a:pt x="88" y="26"/>
                    <a:pt x="88" y="48"/>
                  </a:cubicBezTo>
                  <a:cubicBezTo>
                    <a:pt x="88" y="52"/>
                    <a:pt x="87" y="57"/>
                    <a:pt x="86" y="61"/>
                  </a:cubicBezTo>
                  <a:cubicBezTo>
                    <a:pt x="80" y="63"/>
                    <a:pt x="66" y="66"/>
                    <a:pt x="56" y="66"/>
                  </a:cubicBezTo>
                  <a:cubicBezTo>
                    <a:pt x="29" y="64"/>
                    <a:pt x="20" y="51"/>
                    <a:pt x="19" y="51"/>
                  </a:cubicBezTo>
                  <a:cubicBezTo>
                    <a:pt x="19" y="51"/>
                    <a:pt x="18" y="50"/>
                    <a:pt x="17" y="50"/>
                  </a:cubicBezTo>
                  <a:cubicBezTo>
                    <a:pt x="17" y="51"/>
                    <a:pt x="16" y="51"/>
                    <a:pt x="16" y="52"/>
                  </a:cubicBezTo>
                  <a:cubicBezTo>
                    <a:pt x="16" y="52"/>
                    <a:pt x="15" y="58"/>
                    <a:pt x="13" y="62"/>
                  </a:cubicBezTo>
                  <a:cubicBezTo>
                    <a:pt x="13" y="63"/>
                    <a:pt x="12" y="63"/>
                    <a:pt x="12" y="63"/>
                  </a:cubicBezTo>
                  <a:cubicBezTo>
                    <a:pt x="12" y="63"/>
                    <a:pt x="11" y="63"/>
                    <a:pt x="11" y="63"/>
                  </a:cubicBezTo>
                  <a:cubicBezTo>
                    <a:pt x="9" y="58"/>
                    <a:pt x="8" y="53"/>
                    <a:pt x="8" y="48"/>
                  </a:cubicBezTo>
                  <a:cubicBezTo>
                    <a:pt x="8" y="26"/>
                    <a:pt x="26" y="8"/>
                    <a:pt x="48" y="8"/>
                  </a:cubicBezTo>
                  <a:close/>
                </a:path>
              </a:pathLst>
            </a:custGeom>
            <a:grpFill/>
            <a:ln w="25400">
              <a:solidFill>
                <a:schemeClr val="accent2"/>
              </a:solidFill>
              <a:round/>
              <a:headEnd/>
              <a:tailEnd/>
            </a:ln>
          </p:spPr>
          <p:txBody>
            <a:bodyPr lIns="428085" tIns="214043" rIns="428085" bIns="214043"/>
            <a:lstStyle/>
            <a:p>
              <a:pPr defTabSz="4280752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618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87" name="Freeform 82">
              <a:extLst>
                <a:ext uri="{FF2B5EF4-FFF2-40B4-BE49-F238E27FC236}">
                  <a16:creationId xmlns:a16="http://schemas.microsoft.com/office/drawing/2014/main" id="{ADB04831-2E29-4D96-8075-4202E802E3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1126" y="2447925"/>
              <a:ext cx="298450" cy="117475"/>
            </a:xfrm>
            <a:custGeom>
              <a:avLst/>
              <a:gdLst>
                <a:gd name="T0" fmla="*/ 98 w 112"/>
                <a:gd name="T1" fmla="*/ 1 h 44"/>
                <a:gd name="T2" fmla="*/ 93 w 112"/>
                <a:gd name="T3" fmla="*/ 2 h 44"/>
                <a:gd name="T4" fmla="*/ 94 w 112"/>
                <a:gd name="T5" fmla="*/ 7 h 44"/>
                <a:gd name="T6" fmla="*/ 104 w 112"/>
                <a:gd name="T7" fmla="*/ 20 h 44"/>
                <a:gd name="T8" fmla="*/ 56 w 112"/>
                <a:gd name="T9" fmla="*/ 36 h 44"/>
                <a:gd name="T10" fmla="*/ 8 w 112"/>
                <a:gd name="T11" fmla="*/ 20 h 44"/>
                <a:gd name="T12" fmla="*/ 18 w 112"/>
                <a:gd name="T13" fmla="*/ 7 h 44"/>
                <a:gd name="T14" fmla="*/ 19 w 112"/>
                <a:gd name="T15" fmla="*/ 2 h 44"/>
                <a:gd name="T16" fmla="*/ 14 w 112"/>
                <a:gd name="T17" fmla="*/ 1 h 44"/>
                <a:gd name="T18" fmla="*/ 0 w 112"/>
                <a:gd name="T19" fmla="*/ 20 h 44"/>
                <a:gd name="T20" fmla="*/ 56 w 112"/>
                <a:gd name="T21" fmla="*/ 44 h 44"/>
                <a:gd name="T22" fmla="*/ 112 w 112"/>
                <a:gd name="T23" fmla="*/ 20 h 44"/>
                <a:gd name="T24" fmla="*/ 98 w 112"/>
                <a:gd name="T25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" h="44">
                  <a:moveTo>
                    <a:pt x="98" y="1"/>
                  </a:moveTo>
                  <a:cubicBezTo>
                    <a:pt x="97" y="0"/>
                    <a:pt x="94" y="0"/>
                    <a:pt x="93" y="2"/>
                  </a:cubicBezTo>
                  <a:cubicBezTo>
                    <a:pt x="91" y="4"/>
                    <a:pt x="92" y="6"/>
                    <a:pt x="94" y="7"/>
                  </a:cubicBezTo>
                  <a:cubicBezTo>
                    <a:pt x="101" y="13"/>
                    <a:pt x="104" y="16"/>
                    <a:pt x="104" y="20"/>
                  </a:cubicBezTo>
                  <a:cubicBezTo>
                    <a:pt x="104" y="32"/>
                    <a:pt x="91" y="36"/>
                    <a:pt x="56" y="36"/>
                  </a:cubicBezTo>
                  <a:cubicBezTo>
                    <a:pt x="21" y="36"/>
                    <a:pt x="8" y="32"/>
                    <a:pt x="8" y="20"/>
                  </a:cubicBezTo>
                  <a:cubicBezTo>
                    <a:pt x="8" y="16"/>
                    <a:pt x="11" y="13"/>
                    <a:pt x="18" y="7"/>
                  </a:cubicBezTo>
                  <a:cubicBezTo>
                    <a:pt x="20" y="6"/>
                    <a:pt x="21" y="4"/>
                    <a:pt x="19" y="2"/>
                  </a:cubicBezTo>
                  <a:cubicBezTo>
                    <a:pt x="18" y="0"/>
                    <a:pt x="15" y="0"/>
                    <a:pt x="14" y="1"/>
                  </a:cubicBezTo>
                  <a:cubicBezTo>
                    <a:pt x="7" y="6"/>
                    <a:pt x="0" y="11"/>
                    <a:pt x="0" y="20"/>
                  </a:cubicBezTo>
                  <a:cubicBezTo>
                    <a:pt x="0" y="42"/>
                    <a:pt x="29" y="44"/>
                    <a:pt x="56" y="44"/>
                  </a:cubicBezTo>
                  <a:cubicBezTo>
                    <a:pt x="83" y="44"/>
                    <a:pt x="112" y="42"/>
                    <a:pt x="112" y="20"/>
                  </a:cubicBezTo>
                  <a:cubicBezTo>
                    <a:pt x="112" y="11"/>
                    <a:pt x="105" y="6"/>
                    <a:pt x="98" y="1"/>
                  </a:cubicBezTo>
                  <a:close/>
                </a:path>
              </a:pathLst>
            </a:custGeom>
            <a:grpFill/>
            <a:ln w="25400">
              <a:solidFill>
                <a:schemeClr val="accent2"/>
              </a:solidFill>
              <a:round/>
              <a:headEnd/>
              <a:tailEnd/>
            </a:ln>
          </p:spPr>
          <p:txBody>
            <a:bodyPr lIns="428085" tIns="214043" rIns="428085" bIns="214043"/>
            <a:lstStyle/>
            <a:p>
              <a:pPr defTabSz="4280752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618" dirty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89" name="ZoneTexte 288">
            <a:extLst>
              <a:ext uri="{FF2B5EF4-FFF2-40B4-BE49-F238E27FC236}">
                <a16:creationId xmlns:a16="http://schemas.microsoft.com/office/drawing/2014/main" id="{871A398C-0BC4-438F-8B7A-A2FA8CEAEF43}"/>
              </a:ext>
            </a:extLst>
          </p:cNvPr>
          <p:cNvSpPr txBox="1"/>
          <p:nvPr/>
        </p:nvSpPr>
        <p:spPr>
          <a:xfrm>
            <a:off x="31397575" y="9955213"/>
            <a:ext cx="9575800" cy="595312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fr-FR"/>
            </a:defPPr>
            <a:lvl1pPr>
              <a:defRPr sz="800" b="1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defRPr>
            </a:lvl1pPr>
          </a:lstStyle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/>
              <a:t>ARCHITECTURE DELIVERABLES (INITIATE)</a:t>
            </a:r>
          </a:p>
        </p:txBody>
      </p:sp>
      <p:sp>
        <p:nvSpPr>
          <p:cNvPr id="291" name="ZoneTexte 290">
            <a:extLst>
              <a:ext uri="{FF2B5EF4-FFF2-40B4-BE49-F238E27FC236}">
                <a16:creationId xmlns:a16="http://schemas.microsoft.com/office/drawing/2014/main" id="{AB0A9C25-A1B8-4D5B-A304-C5BCFC98A4EB}"/>
              </a:ext>
            </a:extLst>
          </p:cNvPr>
          <p:cNvSpPr txBox="1"/>
          <p:nvPr/>
        </p:nvSpPr>
        <p:spPr>
          <a:xfrm>
            <a:off x="31315860" y="20941922"/>
            <a:ext cx="7824787" cy="59690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fr-FR"/>
            </a:defPPr>
            <a:lvl1pPr>
              <a:defRPr sz="800" b="1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defRPr>
            </a:lvl1pPr>
          </a:lstStyle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77" dirty="0"/>
              <a:t>ARCHITECTURE BOARD (INITIATE)</a:t>
            </a:r>
          </a:p>
        </p:txBody>
      </p:sp>
      <p:sp>
        <p:nvSpPr>
          <p:cNvPr id="292" name="ZoneTexte 291">
            <a:extLst>
              <a:ext uri="{FF2B5EF4-FFF2-40B4-BE49-F238E27FC236}">
                <a16:creationId xmlns:a16="http://schemas.microsoft.com/office/drawing/2014/main" id="{A0999353-C1D6-4A08-A76C-3F2394378361}"/>
              </a:ext>
            </a:extLst>
          </p:cNvPr>
          <p:cNvSpPr txBox="1"/>
          <p:nvPr/>
        </p:nvSpPr>
        <p:spPr>
          <a:xfrm>
            <a:off x="34062988" y="10896600"/>
            <a:ext cx="3106737" cy="838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PHYSICAL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ARCHITECTURE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DIAGRAM</a:t>
            </a:r>
          </a:p>
        </p:txBody>
      </p:sp>
      <p:grpSp>
        <p:nvGrpSpPr>
          <p:cNvPr id="293" name="Groupe 292">
            <a:extLst>
              <a:ext uri="{FF2B5EF4-FFF2-40B4-BE49-F238E27FC236}">
                <a16:creationId xmlns:a16="http://schemas.microsoft.com/office/drawing/2014/main" id="{D75B9ACA-E8A9-480F-A87B-7BC6364B0D27}"/>
              </a:ext>
            </a:extLst>
          </p:cNvPr>
          <p:cNvGrpSpPr/>
          <p:nvPr/>
        </p:nvGrpSpPr>
        <p:grpSpPr>
          <a:xfrm>
            <a:off x="35267782" y="12028415"/>
            <a:ext cx="585275" cy="536558"/>
            <a:chOff x="620046" y="4144587"/>
            <a:chExt cx="179230" cy="164598"/>
          </a:xfrm>
          <a:solidFill>
            <a:schemeClr val="accent3"/>
          </a:solidFill>
        </p:grpSpPr>
        <p:sp>
          <p:nvSpPr>
            <p:cNvPr id="294" name="Rectangle : coins arrondis 293">
              <a:extLst>
                <a:ext uri="{FF2B5EF4-FFF2-40B4-BE49-F238E27FC236}">
                  <a16:creationId xmlns:a16="http://schemas.microsoft.com/office/drawing/2014/main" id="{7FCCF26A-D2DC-4204-A64D-0DD7DA78901C}"/>
                </a:ext>
              </a:extLst>
            </p:cNvPr>
            <p:cNvSpPr/>
            <p:nvPr/>
          </p:nvSpPr>
          <p:spPr>
            <a:xfrm>
              <a:off x="655539" y="4177151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341" dirty="0"/>
            </a:p>
          </p:txBody>
        </p:sp>
        <p:sp>
          <p:nvSpPr>
            <p:cNvPr id="295" name="Rectangle : coins arrondis 294">
              <a:extLst>
                <a:ext uri="{FF2B5EF4-FFF2-40B4-BE49-F238E27FC236}">
                  <a16:creationId xmlns:a16="http://schemas.microsoft.com/office/drawing/2014/main" id="{FF4901FB-CCE3-4E8F-A513-B80A897FE1BA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2341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grpSp>
        <p:nvGrpSpPr>
          <p:cNvPr id="13428" name="Groupe 295">
            <a:extLst>
              <a:ext uri="{FF2B5EF4-FFF2-40B4-BE49-F238E27FC236}">
                <a16:creationId xmlns:a16="http://schemas.microsoft.com/office/drawing/2014/main" id="{19A24FC2-F055-4179-A0F6-453C59E49819}"/>
              </a:ext>
            </a:extLst>
          </p:cNvPr>
          <p:cNvGrpSpPr>
            <a:grpSpLocks/>
          </p:cNvGrpSpPr>
          <p:nvPr/>
        </p:nvGrpSpPr>
        <p:grpSpPr bwMode="auto">
          <a:xfrm>
            <a:off x="39211250" y="11953875"/>
            <a:ext cx="3192463" cy="1338263"/>
            <a:chOff x="3905776" y="1228789"/>
            <a:chExt cx="681913" cy="260287"/>
          </a:xfrm>
        </p:grpSpPr>
        <p:sp>
          <p:nvSpPr>
            <p:cNvPr id="297" name="ZoneTexte 296">
              <a:extLst>
                <a:ext uri="{FF2B5EF4-FFF2-40B4-BE49-F238E27FC236}">
                  <a16:creationId xmlns:a16="http://schemas.microsoft.com/office/drawing/2014/main" id="{9A277B4C-4AF0-447F-B05F-385669BC5A01}"/>
                </a:ext>
              </a:extLst>
            </p:cNvPr>
            <p:cNvSpPr txBox="1"/>
            <p:nvPr/>
          </p:nvSpPr>
          <p:spPr>
            <a:xfrm>
              <a:off x="4075661" y="1338091"/>
              <a:ext cx="512028" cy="6731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 kern="0" dirty="0">
                  <a:solidFill>
                    <a:srgbClr val="44546A"/>
                  </a:solidFill>
                  <a:latin typeface="Calibri"/>
                </a:rPr>
                <a:t>ARCHIMATE</a:t>
              </a:r>
            </a:p>
          </p:txBody>
        </p:sp>
        <p:sp>
          <p:nvSpPr>
            <p:cNvPr id="298" name="Freeform 24">
              <a:extLst>
                <a:ext uri="{FF2B5EF4-FFF2-40B4-BE49-F238E27FC236}">
                  <a16:creationId xmlns:a16="http://schemas.microsoft.com/office/drawing/2014/main" id="{B84BA7DA-64BF-4006-A82B-585E0B279C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35309" y="1346736"/>
              <a:ext cx="127159" cy="105597"/>
            </a:xfrm>
            <a:custGeom>
              <a:avLst/>
              <a:gdLst>
                <a:gd name="T0" fmla="*/ 1 w 70"/>
                <a:gd name="T1" fmla="*/ 15 h 63"/>
                <a:gd name="T2" fmla="*/ 35 w 70"/>
                <a:gd name="T3" fmla="*/ 0 h 63"/>
                <a:gd name="T4" fmla="*/ 64 w 70"/>
                <a:gd name="T5" fmla="*/ 27 h 63"/>
                <a:gd name="T6" fmla="*/ 8 w 70"/>
                <a:gd name="T7" fmla="*/ 23 h 63"/>
                <a:gd name="T8" fmla="*/ 15 w 70"/>
                <a:gd name="T9" fmla="*/ 23 h 63"/>
                <a:gd name="T10" fmla="*/ 6 w 70"/>
                <a:gd name="T11" fmla="*/ 27 h 63"/>
                <a:gd name="T12" fmla="*/ 5 w 70"/>
                <a:gd name="T13" fmla="*/ 27 h 63"/>
                <a:gd name="T14" fmla="*/ 5 w 70"/>
                <a:gd name="T15" fmla="*/ 27 h 63"/>
                <a:gd name="T16" fmla="*/ 66 w 70"/>
                <a:gd name="T17" fmla="*/ 38 h 63"/>
                <a:gd name="T18" fmla="*/ 64 w 70"/>
                <a:gd name="T19" fmla="*/ 36 h 63"/>
                <a:gd name="T20" fmla="*/ 54 w 70"/>
                <a:gd name="T21" fmla="*/ 41 h 63"/>
                <a:gd name="T22" fmla="*/ 62 w 70"/>
                <a:gd name="T23" fmla="*/ 41 h 63"/>
                <a:gd name="T24" fmla="*/ 5 w 70"/>
                <a:gd name="T25" fmla="*/ 36 h 63"/>
                <a:gd name="T26" fmla="*/ 64 w 70"/>
                <a:gd name="T27" fmla="*/ 42 h 63"/>
                <a:gd name="T28" fmla="*/ 69 w 70"/>
                <a:gd name="T29" fmla="*/ 48 h 63"/>
                <a:gd name="T30" fmla="*/ 51 w 70"/>
                <a:gd name="T31" fmla="*/ 34 h 63"/>
                <a:gd name="T32" fmla="*/ 51 w 70"/>
                <a:gd name="T33" fmla="*/ 39 h 63"/>
                <a:gd name="T34" fmla="*/ 47 w 70"/>
                <a:gd name="T35" fmla="*/ 40 h 63"/>
                <a:gd name="T36" fmla="*/ 47 w 70"/>
                <a:gd name="T37" fmla="*/ 45 h 63"/>
                <a:gd name="T38" fmla="*/ 42 w 70"/>
                <a:gd name="T39" fmla="*/ 47 h 63"/>
                <a:gd name="T40" fmla="*/ 38 w 70"/>
                <a:gd name="T41" fmla="*/ 49 h 63"/>
                <a:gd name="T42" fmla="*/ 32 w 70"/>
                <a:gd name="T43" fmla="*/ 49 h 63"/>
                <a:gd name="T44" fmla="*/ 30 w 70"/>
                <a:gd name="T45" fmla="*/ 46 h 63"/>
                <a:gd name="T46" fmla="*/ 26 w 70"/>
                <a:gd name="T47" fmla="*/ 47 h 63"/>
                <a:gd name="T48" fmla="*/ 23 w 70"/>
                <a:gd name="T49" fmla="*/ 43 h 63"/>
                <a:gd name="T50" fmla="*/ 19 w 70"/>
                <a:gd name="T51" fmla="*/ 40 h 63"/>
                <a:gd name="T52" fmla="*/ 18 w 70"/>
                <a:gd name="T53" fmla="*/ 34 h 63"/>
                <a:gd name="T54" fmla="*/ 18 w 70"/>
                <a:gd name="T55" fmla="*/ 30 h 63"/>
                <a:gd name="T56" fmla="*/ 19 w 70"/>
                <a:gd name="T57" fmla="*/ 24 h 63"/>
                <a:gd name="T58" fmla="*/ 23 w 70"/>
                <a:gd name="T59" fmla="*/ 23 h 63"/>
                <a:gd name="T60" fmla="*/ 23 w 70"/>
                <a:gd name="T61" fmla="*/ 19 h 63"/>
                <a:gd name="T62" fmla="*/ 28 w 70"/>
                <a:gd name="T63" fmla="*/ 17 h 63"/>
                <a:gd name="T64" fmla="*/ 32 w 70"/>
                <a:gd name="T65" fmla="*/ 15 h 63"/>
                <a:gd name="T66" fmla="*/ 38 w 70"/>
                <a:gd name="T67" fmla="*/ 15 h 63"/>
                <a:gd name="T68" fmla="*/ 42 w 70"/>
                <a:gd name="T69" fmla="*/ 17 h 63"/>
                <a:gd name="T70" fmla="*/ 47 w 70"/>
                <a:gd name="T71" fmla="*/ 19 h 63"/>
                <a:gd name="T72" fmla="*/ 47 w 70"/>
                <a:gd name="T73" fmla="*/ 23 h 63"/>
                <a:gd name="T74" fmla="*/ 51 w 70"/>
                <a:gd name="T75" fmla="*/ 24 h 63"/>
                <a:gd name="T76" fmla="*/ 51 w 70"/>
                <a:gd name="T77" fmla="*/ 30 h 63"/>
                <a:gd name="T78" fmla="*/ 50 w 70"/>
                <a:gd name="T79" fmla="*/ 28 h 63"/>
                <a:gd name="T80" fmla="*/ 45 w 70"/>
                <a:gd name="T81" fmla="*/ 20 h 63"/>
                <a:gd name="T82" fmla="*/ 36 w 70"/>
                <a:gd name="T83" fmla="*/ 16 h 63"/>
                <a:gd name="T84" fmla="*/ 26 w 70"/>
                <a:gd name="T85" fmla="*/ 19 h 63"/>
                <a:gd name="T86" fmla="*/ 20 w 70"/>
                <a:gd name="T87" fmla="*/ 26 h 63"/>
                <a:gd name="T88" fmla="*/ 20 w 70"/>
                <a:gd name="T89" fmla="*/ 36 h 63"/>
                <a:gd name="T90" fmla="*/ 25 w 70"/>
                <a:gd name="T91" fmla="*/ 44 h 63"/>
                <a:gd name="T92" fmla="*/ 34 w 70"/>
                <a:gd name="T93" fmla="*/ 47 h 63"/>
                <a:gd name="T94" fmla="*/ 43 w 70"/>
                <a:gd name="T95" fmla="*/ 45 h 63"/>
                <a:gd name="T96" fmla="*/ 49 w 70"/>
                <a:gd name="T97" fmla="*/ 38 h 63"/>
                <a:gd name="T98" fmla="*/ 44 w 70"/>
                <a:gd name="T99" fmla="*/ 32 h 63"/>
                <a:gd name="T100" fmla="*/ 35 w 70"/>
                <a:gd name="T101" fmla="*/ 23 h 63"/>
                <a:gd name="T102" fmla="*/ 35 w 70"/>
                <a:gd name="T103" fmla="*/ 25 h 63"/>
                <a:gd name="T104" fmla="*/ 42 w 70"/>
                <a:gd name="T105" fmla="*/ 32 h 63"/>
                <a:gd name="T106" fmla="*/ 35 w 70"/>
                <a:gd name="T107" fmla="*/ 3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63">
                  <a:moveTo>
                    <a:pt x="4" y="26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6"/>
                    <a:pt x="1" y="15"/>
                  </a:cubicBezTo>
                  <a:cubicBezTo>
                    <a:pt x="1" y="15"/>
                    <a:pt x="2" y="15"/>
                    <a:pt x="3" y="16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9" y="9"/>
                    <a:pt x="21" y="0"/>
                    <a:pt x="35" y="0"/>
                  </a:cubicBezTo>
                  <a:cubicBezTo>
                    <a:pt x="50" y="0"/>
                    <a:pt x="63" y="11"/>
                    <a:pt x="66" y="26"/>
                  </a:cubicBezTo>
                  <a:cubicBezTo>
                    <a:pt x="66" y="26"/>
                    <a:pt x="65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3" y="27"/>
                    <a:pt x="63" y="27"/>
                    <a:pt x="63" y="26"/>
                  </a:cubicBezTo>
                  <a:cubicBezTo>
                    <a:pt x="60" y="13"/>
                    <a:pt x="48" y="3"/>
                    <a:pt x="35" y="3"/>
                  </a:cubicBezTo>
                  <a:cubicBezTo>
                    <a:pt x="22" y="3"/>
                    <a:pt x="11" y="12"/>
                    <a:pt x="8" y="23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6" y="21"/>
                  </a:cubicBezTo>
                  <a:cubicBezTo>
                    <a:pt x="16" y="22"/>
                    <a:pt x="16" y="23"/>
                    <a:pt x="15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4" y="27"/>
                    <a:pt x="4" y="27"/>
                    <a:pt x="4" y="26"/>
                  </a:cubicBezTo>
                  <a:close/>
                  <a:moveTo>
                    <a:pt x="69" y="46"/>
                  </a:moveTo>
                  <a:cubicBezTo>
                    <a:pt x="66" y="38"/>
                    <a:pt x="66" y="38"/>
                    <a:pt x="66" y="38"/>
                  </a:cubicBezTo>
                  <a:cubicBezTo>
                    <a:pt x="65" y="37"/>
                    <a:pt x="65" y="37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3" y="36"/>
                    <a:pt x="63" y="37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41"/>
                    <a:pt x="53" y="42"/>
                    <a:pt x="54" y="43"/>
                  </a:cubicBezTo>
                  <a:cubicBezTo>
                    <a:pt x="54" y="43"/>
                    <a:pt x="55" y="44"/>
                    <a:pt x="56" y="43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58" y="52"/>
                    <a:pt x="47" y="60"/>
                    <a:pt x="35" y="60"/>
                  </a:cubicBezTo>
                  <a:cubicBezTo>
                    <a:pt x="21" y="60"/>
                    <a:pt x="9" y="51"/>
                    <a:pt x="7" y="38"/>
                  </a:cubicBezTo>
                  <a:cubicBezTo>
                    <a:pt x="7" y="37"/>
                    <a:pt x="6" y="36"/>
                    <a:pt x="5" y="36"/>
                  </a:cubicBezTo>
                  <a:cubicBezTo>
                    <a:pt x="4" y="37"/>
                    <a:pt x="4" y="37"/>
                    <a:pt x="4" y="38"/>
                  </a:cubicBezTo>
                  <a:cubicBezTo>
                    <a:pt x="7" y="53"/>
                    <a:pt x="20" y="63"/>
                    <a:pt x="35" y="63"/>
                  </a:cubicBezTo>
                  <a:cubicBezTo>
                    <a:pt x="48" y="63"/>
                    <a:pt x="60" y="55"/>
                    <a:pt x="64" y="42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8" y="48"/>
                    <a:pt x="68" y="48"/>
                  </a:cubicBezTo>
                  <a:cubicBezTo>
                    <a:pt x="68" y="48"/>
                    <a:pt x="69" y="48"/>
                    <a:pt x="69" y="48"/>
                  </a:cubicBezTo>
                  <a:cubicBezTo>
                    <a:pt x="69" y="48"/>
                    <a:pt x="70" y="47"/>
                    <a:pt x="69" y="46"/>
                  </a:cubicBezTo>
                  <a:close/>
                  <a:moveTo>
                    <a:pt x="49" y="32"/>
                  </a:moveTo>
                  <a:cubicBezTo>
                    <a:pt x="49" y="33"/>
                    <a:pt x="50" y="34"/>
                    <a:pt x="51" y="34"/>
                  </a:cubicBezTo>
                  <a:cubicBezTo>
                    <a:pt x="51" y="34"/>
                    <a:pt x="52" y="34"/>
                    <a:pt x="52" y="34"/>
                  </a:cubicBezTo>
                  <a:cubicBezTo>
                    <a:pt x="52" y="34"/>
                    <a:pt x="52" y="35"/>
                    <a:pt x="52" y="35"/>
                  </a:cubicBezTo>
                  <a:cubicBezTo>
                    <a:pt x="52" y="37"/>
                    <a:pt x="51" y="38"/>
                    <a:pt x="51" y="39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49" y="40"/>
                    <a:pt x="49" y="40"/>
                  </a:cubicBezTo>
                  <a:cubicBezTo>
                    <a:pt x="48" y="39"/>
                    <a:pt x="47" y="40"/>
                    <a:pt x="47" y="40"/>
                  </a:cubicBezTo>
                  <a:cubicBezTo>
                    <a:pt x="46" y="41"/>
                    <a:pt x="46" y="42"/>
                    <a:pt x="47" y="43"/>
                  </a:cubicBezTo>
                  <a:cubicBezTo>
                    <a:pt x="47" y="43"/>
                    <a:pt x="47" y="44"/>
                    <a:pt x="47" y="44"/>
                  </a:cubicBezTo>
                  <a:cubicBezTo>
                    <a:pt x="47" y="44"/>
                    <a:pt x="47" y="44"/>
                    <a:pt x="47" y="45"/>
                  </a:cubicBezTo>
                  <a:cubicBezTo>
                    <a:pt x="46" y="46"/>
                    <a:pt x="44" y="47"/>
                    <a:pt x="43" y="47"/>
                  </a:cubicBezTo>
                  <a:cubicBezTo>
                    <a:pt x="43" y="48"/>
                    <a:pt x="42" y="48"/>
                    <a:pt x="42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1" y="46"/>
                    <a:pt x="40" y="45"/>
                    <a:pt x="39" y="46"/>
                  </a:cubicBezTo>
                  <a:cubicBezTo>
                    <a:pt x="38" y="46"/>
                    <a:pt x="38" y="47"/>
                    <a:pt x="38" y="48"/>
                  </a:cubicBezTo>
                  <a:cubicBezTo>
                    <a:pt x="38" y="48"/>
                    <a:pt x="38" y="49"/>
                    <a:pt x="38" y="49"/>
                  </a:cubicBezTo>
                  <a:cubicBezTo>
                    <a:pt x="38" y="49"/>
                    <a:pt x="37" y="49"/>
                    <a:pt x="37" y="49"/>
                  </a:cubicBezTo>
                  <a:cubicBezTo>
                    <a:pt x="36" y="49"/>
                    <a:pt x="35" y="49"/>
                    <a:pt x="35" y="49"/>
                  </a:cubicBezTo>
                  <a:cubicBezTo>
                    <a:pt x="34" y="49"/>
                    <a:pt x="33" y="49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49"/>
                    <a:pt x="31" y="48"/>
                    <a:pt x="31" y="48"/>
                  </a:cubicBezTo>
                  <a:cubicBezTo>
                    <a:pt x="32" y="47"/>
                    <a:pt x="31" y="46"/>
                    <a:pt x="30" y="46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8" y="47"/>
                    <a:pt x="27" y="47"/>
                    <a:pt x="27" y="47"/>
                  </a:cubicBezTo>
                  <a:cubicBezTo>
                    <a:pt x="27" y="48"/>
                    <a:pt x="27" y="48"/>
                    <a:pt x="26" y="47"/>
                  </a:cubicBezTo>
                  <a:cubicBezTo>
                    <a:pt x="25" y="47"/>
                    <a:pt x="24" y="46"/>
                    <a:pt x="23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2" y="44"/>
                    <a:pt x="22" y="43"/>
                    <a:pt x="23" y="43"/>
                  </a:cubicBezTo>
                  <a:cubicBezTo>
                    <a:pt x="23" y="42"/>
                    <a:pt x="23" y="41"/>
                    <a:pt x="23" y="40"/>
                  </a:cubicBezTo>
                  <a:cubicBezTo>
                    <a:pt x="22" y="40"/>
                    <a:pt x="21" y="39"/>
                    <a:pt x="20" y="40"/>
                  </a:cubicBezTo>
                  <a:cubicBezTo>
                    <a:pt x="20" y="40"/>
                    <a:pt x="20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8" y="38"/>
                    <a:pt x="18" y="37"/>
                    <a:pt x="17" y="35"/>
                  </a:cubicBezTo>
                  <a:cubicBezTo>
                    <a:pt x="17" y="35"/>
                    <a:pt x="17" y="34"/>
                    <a:pt x="18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9" y="34"/>
                    <a:pt x="20" y="33"/>
                    <a:pt x="20" y="32"/>
                  </a:cubicBezTo>
                  <a:cubicBezTo>
                    <a:pt x="20" y="31"/>
                    <a:pt x="19" y="30"/>
                    <a:pt x="18" y="30"/>
                  </a:cubicBezTo>
                  <a:cubicBezTo>
                    <a:pt x="18" y="30"/>
                    <a:pt x="18" y="30"/>
                    <a:pt x="18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7"/>
                    <a:pt x="18" y="26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1" y="24"/>
                    <a:pt x="22" y="24"/>
                    <a:pt x="23" y="23"/>
                  </a:cubicBezTo>
                  <a:cubicBezTo>
                    <a:pt x="23" y="22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19"/>
                    <a:pt x="23" y="19"/>
                  </a:cubicBezTo>
                  <a:cubicBezTo>
                    <a:pt x="24" y="18"/>
                    <a:pt x="25" y="17"/>
                    <a:pt x="26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8" y="17"/>
                    <a:pt x="28" y="17"/>
                  </a:cubicBezTo>
                  <a:cubicBezTo>
                    <a:pt x="28" y="18"/>
                    <a:pt x="29" y="18"/>
                    <a:pt x="30" y="18"/>
                  </a:cubicBezTo>
                  <a:cubicBezTo>
                    <a:pt x="31" y="18"/>
                    <a:pt x="32" y="17"/>
                    <a:pt x="31" y="16"/>
                  </a:cubicBezTo>
                  <a:cubicBezTo>
                    <a:pt x="31" y="15"/>
                    <a:pt x="31" y="15"/>
                    <a:pt x="32" y="15"/>
                  </a:cubicBezTo>
                  <a:cubicBezTo>
                    <a:pt x="32" y="15"/>
                    <a:pt x="32" y="14"/>
                    <a:pt x="32" y="14"/>
                  </a:cubicBezTo>
                  <a:cubicBezTo>
                    <a:pt x="34" y="14"/>
                    <a:pt x="36" y="14"/>
                    <a:pt x="37" y="14"/>
                  </a:cubicBezTo>
                  <a:cubicBezTo>
                    <a:pt x="37" y="14"/>
                    <a:pt x="38" y="15"/>
                    <a:pt x="38" y="15"/>
                  </a:cubicBezTo>
                  <a:cubicBezTo>
                    <a:pt x="38" y="15"/>
                    <a:pt x="38" y="15"/>
                    <a:pt x="38" y="16"/>
                  </a:cubicBezTo>
                  <a:cubicBezTo>
                    <a:pt x="38" y="17"/>
                    <a:pt x="38" y="18"/>
                    <a:pt x="39" y="18"/>
                  </a:cubicBezTo>
                  <a:cubicBezTo>
                    <a:pt x="40" y="18"/>
                    <a:pt x="41" y="18"/>
                    <a:pt x="42" y="17"/>
                  </a:cubicBezTo>
                  <a:cubicBezTo>
                    <a:pt x="42" y="17"/>
                    <a:pt x="42" y="16"/>
                    <a:pt x="42" y="16"/>
                  </a:cubicBezTo>
                  <a:cubicBezTo>
                    <a:pt x="42" y="16"/>
                    <a:pt x="43" y="16"/>
                    <a:pt x="43" y="16"/>
                  </a:cubicBezTo>
                  <a:cubicBezTo>
                    <a:pt x="44" y="17"/>
                    <a:pt x="46" y="18"/>
                    <a:pt x="47" y="19"/>
                  </a:cubicBezTo>
                  <a:cubicBezTo>
                    <a:pt x="47" y="19"/>
                    <a:pt x="47" y="20"/>
                    <a:pt x="47" y="20"/>
                  </a:cubicBezTo>
                  <a:cubicBezTo>
                    <a:pt x="47" y="20"/>
                    <a:pt x="47" y="20"/>
                    <a:pt x="47" y="21"/>
                  </a:cubicBezTo>
                  <a:cubicBezTo>
                    <a:pt x="46" y="21"/>
                    <a:pt x="46" y="22"/>
                    <a:pt x="47" y="23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49" y="24"/>
                    <a:pt x="50" y="24"/>
                    <a:pt x="50" y="24"/>
                  </a:cubicBezTo>
                  <a:cubicBezTo>
                    <a:pt x="50" y="24"/>
                    <a:pt x="50" y="24"/>
                    <a:pt x="51" y="24"/>
                  </a:cubicBezTo>
                  <a:cubicBezTo>
                    <a:pt x="51" y="26"/>
                    <a:pt x="52" y="27"/>
                    <a:pt x="52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30"/>
                    <a:pt x="51" y="30"/>
                    <a:pt x="51" y="30"/>
                  </a:cubicBezTo>
                  <a:cubicBezTo>
                    <a:pt x="50" y="30"/>
                    <a:pt x="49" y="31"/>
                    <a:pt x="49" y="32"/>
                  </a:cubicBezTo>
                  <a:close/>
                  <a:moveTo>
                    <a:pt x="47" y="32"/>
                  </a:moveTo>
                  <a:cubicBezTo>
                    <a:pt x="47" y="30"/>
                    <a:pt x="48" y="29"/>
                    <a:pt x="50" y="28"/>
                  </a:cubicBezTo>
                  <a:cubicBezTo>
                    <a:pt x="50" y="27"/>
                    <a:pt x="49" y="27"/>
                    <a:pt x="49" y="26"/>
                  </a:cubicBezTo>
                  <a:cubicBezTo>
                    <a:pt x="48" y="26"/>
                    <a:pt x="46" y="26"/>
                    <a:pt x="45" y="24"/>
                  </a:cubicBezTo>
                  <a:cubicBezTo>
                    <a:pt x="44" y="23"/>
                    <a:pt x="44" y="21"/>
                    <a:pt x="45" y="20"/>
                  </a:cubicBezTo>
                  <a:cubicBezTo>
                    <a:pt x="44" y="19"/>
                    <a:pt x="44" y="19"/>
                    <a:pt x="43" y="19"/>
                  </a:cubicBezTo>
                  <a:cubicBezTo>
                    <a:pt x="42" y="20"/>
                    <a:pt x="40" y="20"/>
                    <a:pt x="39" y="20"/>
                  </a:cubicBezTo>
                  <a:cubicBezTo>
                    <a:pt x="37" y="19"/>
                    <a:pt x="36" y="18"/>
                    <a:pt x="36" y="16"/>
                  </a:cubicBezTo>
                  <a:cubicBezTo>
                    <a:pt x="35" y="16"/>
                    <a:pt x="34" y="16"/>
                    <a:pt x="34" y="16"/>
                  </a:cubicBezTo>
                  <a:cubicBezTo>
                    <a:pt x="33" y="18"/>
                    <a:pt x="32" y="19"/>
                    <a:pt x="31" y="20"/>
                  </a:cubicBezTo>
                  <a:cubicBezTo>
                    <a:pt x="29" y="20"/>
                    <a:pt x="27" y="20"/>
                    <a:pt x="26" y="19"/>
                  </a:cubicBezTo>
                  <a:cubicBezTo>
                    <a:pt x="26" y="19"/>
                    <a:pt x="25" y="19"/>
                    <a:pt x="25" y="20"/>
                  </a:cubicBezTo>
                  <a:cubicBezTo>
                    <a:pt x="25" y="21"/>
                    <a:pt x="25" y="23"/>
                    <a:pt x="24" y="24"/>
                  </a:cubicBezTo>
                  <a:cubicBezTo>
                    <a:pt x="24" y="26"/>
                    <a:pt x="22" y="26"/>
                    <a:pt x="20" y="26"/>
                  </a:cubicBezTo>
                  <a:cubicBezTo>
                    <a:pt x="20" y="27"/>
                    <a:pt x="20" y="27"/>
                    <a:pt x="20" y="28"/>
                  </a:cubicBezTo>
                  <a:cubicBezTo>
                    <a:pt x="21" y="29"/>
                    <a:pt x="22" y="30"/>
                    <a:pt x="22" y="32"/>
                  </a:cubicBezTo>
                  <a:cubicBezTo>
                    <a:pt x="22" y="34"/>
                    <a:pt x="21" y="35"/>
                    <a:pt x="20" y="36"/>
                  </a:cubicBezTo>
                  <a:cubicBezTo>
                    <a:pt x="20" y="36"/>
                    <a:pt x="20" y="37"/>
                    <a:pt x="20" y="38"/>
                  </a:cubicBezTo>
                  <a:cubicBezTo>
                    <a:pt x="22" y="37"/>
                    <a:pt x="24" y="38"/>
                    <a:pt x="24" y="39"/>
                  </a:cubicBezTo>
                  <a:cubicBezTo>
                    <a:pt x="25" y="41"/>
                    <a:pt x="25" y="42"/>
                    <a:pt x="25" y="44"/>
                  </a:cubicBezTo>
                  <a:cubicBezTo>
                    <a:pt x="25" y="44"/>
                    <a:pt x="26" y="45"/>
                    <a:pt x="26" y="45"/>
                  </a:cubicBezTo>
                  <a:cubicBezTo>
                    <a:pt x="27" y="44"/>
                    <a:pt x="29" y="43"/>
                    <a:pt x="31" y="44"/>
                  </a:cubicBezTo>
                  <a:cubicBezTo>
                    <a:pt x="32" y="44"/>
                    <a:pt x="33" y="46"/>
                    <a:pt x="34" y="47"/>
                  </a:cubicBezTo>
                  <a:cubicBezTo>
                    <a:pt x="34" y="47"/>
                    <a:pt x="35" y="47"/>
                    <a:pt x="36" y="47"/>
                  </a:cubicBezTo>
                  <a:cubicBezTo>
                    <a:pt x="36" y="46"/>
                    <a:pt x="37" y="44"/>
                    <a:pt x="39" y="44"/>
                  </a:cubicBezTo>
                  <a:cubicBezTo>
                    <a:pt x="40" y="43"/>
                    <a:pt x="42" y="44"/>
                    <a:pt x="43" y="45"/>
                  </a:cubicBezTo>
                  <a:cubicBezTo>
                    <a:pt x="44" y="45"/>
                    <a:pt x="44" y="44"/>
                    <a:pt x="45" y="44"/>
                  </a:cubicBezTo>
                  <a:cubicBezTo>
                    <a:pt x="44" y="42"/>
                    <a:pt x="44" y="41"/>
                    <a:pt x="45" y="39"/>
                  </a:cubicBezTo>
                  <a:cubicBezTo>
                    <a:pt x="46" y="38"/>
                    <a:pt x="48" y="37"/>
                    <a:pt x="49" y="38"/>
                  </a:cubicBezTo>
                  <a:cubicBezTo>
                    <a:pt x="49" y="37"/>
                    <a:pt x="50" y="36"/>
                    <a:pt x="50" y="36"/>
                  </a:cubicBezTo>
                  <a:cubicBezTo>
                    <a:pt x="48" y="35"/>
                    <a:pt x="47" y="34"/>
                    <a:pt x="47" y="32"/>
                  </a:cubicBezTo>
                  <a:close/>
                  <a:moveTo>
                    <a:pt x="44" y="32"/>
                  </a:moveTo>
                  <a:cubicBezTo>
                    <a:pt x="44" y="37"/>
                    <a:pt x="40" y="42"/>
                    <a:pt x="35" y="42"/>
                  </a:cubicBezTo>
                  <a:cubicBezTo>
                    <a:pt x="30" y="42"/>
                    <a:pt x="25" y="37"/>
                    <a:pt x="25" y="32"/>
                  </a:cubicBezTo>
                  <a:cubicBezTo>
                    <a:pt x="25" y="27"/>
                    <a:pt x="30" y="23"/>
                    <a:pt x="35" y="23"/>
                  </a:cubicBezTo>
                  <a:cubicBezTo>
                    <a:pt x="40" y="23"/>
                    <a:pt x="44" y="27"/>
                    <a:pt x="44" y="32"/>
                  </a:cubicBezTo>
                  <a:close/>
                  <a:moveTo>
                    <a:pt x="42" y="32"/>
                  </a:moveTo>
                  <a:cubicBezTo>
                    <a:pt x="42" y="28"/>
                    <a:pt x="39" y="25"/>
                    <a:pt x="35" y="25"/>
                  </a:cubicBezTo>
                  <a:cubicBezTo>
                    <a:pt x="31" y="25"/>
                    <a:pt x="27" y="28"/>
                    <a:pt x="27" y="32"/>
                  </a:cubicBezTo>
                  <a:cubicBezTo>
                    <a:pt x="27" y="36"/>
                    <a:pt x="31" y="40"/>
                    <a:pt x="35" y="40"/>
                  </a:cubicBezTo>
                  <a:cubicBezTo>
                    <a:pt x="39" y="40"/>
                    <a:pt x="42" y="36"/>
                    <a:pt x="42" y="32"/>
                  </a:cubicBezTo>
                  <a:close/>
                  <a:moveTo>
                    <a:pt x="35" y="29"/>
                  </a:moveTo>
                  <a:cubicBezTo>
                    <a:pt x="33" y="29"/>
                    <a:pt x="31" y="30"/>
                    <a:pt x="31" y="32"/>
                  </a:cubicBezTo>
                  <a:cubicBezTo>
                    <a:pt x="31" y="34"/>
                    <a:pt x="33" y="36"/>
                    <a:pt x="35" y="36"/>
                  </a:cubicBezTo>
                  <a:cubicBezTo>
                    <a:pt x="37" y="36"/>
                    <a:pt x="38" y="34"/>
                    <a:pt x="38" y="32"/>
                  </a:cubicBezTo>
                  <a:cubicBezTo>
                    <a:pt x="38" y="30"/>
                    <a:pt x="37" y="29"/>
                    <a:pt x="35" y="29"/>
                  </a:cubicBezTo>
                  <a:close/>
                </a:path>
              </a:pathLst>
            </a:custGeom>
            <a:solidFill>
              <a:schemeClr val="accent3"/>
            </a:solidFill>
            <a:ln w="6350">
              <a:solidFill>
                <a:schemeClr val="accent3"/>
              </a:solidFill>
            </a:ln>
          </p:spPr>
          <p:txBody>
            <a:bodyPr lIns="321064" tIns="160537" rIns="321064" bIns="160537"/>
            <a:lstStyle/>
            <a:p>
              <a:pPr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dirty="0">
                <a:latin typeface="+mn-lt"/>
              </a:endParaRPr>
            </a:p>
          </p:txBody>
        </p:sp>
        <p:sp>
          <p:nvSpPr>
            <p:cNvPr id="299" name="ZoneTexte 298">
              <a:extLst>
                <a:ext uri="{FF2B5EF4-FFF2-40B4-BE49-F238E27FC236}">
                  <a16:creationId xmlns:a16="http://schemas.microsoft.com/office/drawing/2014/main" id="{71AA465F-BBB4-440D-9689-EB145CE793FB}"/>
                </a:ext>
              </a:extLst>
            </p:cNvPr>
            <p:cNvSpPr txBox="1"/>
            <p:nvPr/>
          </p:nvSpPr>
          <p:spPr>
            <a:xfrm>
              <a:off x="3905776" y="1228789"/>
              <a:ext cx="202438" cy="7780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ARCHI</a:t>
              </a:r>
            </a:p>
          </p:txBody>
        </p:sp>
        <p:sp>
          <p:nvSpPr>
            <p:cNvPr id="300" name="Rectangle : coins arrondis 299">
              <a:extLst>
                <a:ext uri="{FF2B5EF4-FFF2-40B4-BE49-F238E27FC236}">
                  <a16:creationId xmlns:a16="http://schemas.microsoft.com/office/drawing/2014/main" id="{D54929DF-66DF-4A5A-BE0F-673102E8774C}"/>
                </a:ext>
              </a:extLst>
            </p:cNvPr>
            <p:cNvSpPr/>
            <p:nvPr/>
          </p:nvSpPr>
          <p:spPr>
            <a:xfrm>
              <a:off x="3998687" y="1247624"/>
              <a:ext cx="490665" cy="241452"/>
            </a:xfrm>
            <a:prstGeom prst="roundRect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 dirty="0"/>
            </a:p>
          </p:txBody>
        </p:sp>
      </p:grpSp>
      <p:sp>
        <p:nvSpPr>
          <p:cNvPr id="301" name="ZoneTexte 300">
            <a:extLst>
              <a:ext uri="{FF2B5EF4-FFF2-40B4-BE49-F238E27FC236}">
                <a16:creationId xmlns:a16="http://schemas.microsoft.com/office/drawing/2014/main" id="{5904EE79-A995-40CF-A1DC-ACAFD65D57BE}"/>
              </a:ext>
            </a:extLst>
          </p:cNvPr>
          <p:cNvSpPr txBox="1"/>
          <p:nvPr/>
        </p:nvSpPr>
        <p:spPr>
          <a:xfrm>
            <a:off x="35885438" y="22158325"/>
            <a:ext cx="2509837" cy="676275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FITNESS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FUNCTION</a:t>
            </a:r>
          </a:p>
        </p:txBody>
      </p:sp>
      <p:sp>
        <p:nvSpPr>
          <p:cNvPr id="303" name="Freeform 7">
            <a:extLst>
              <a:ext uri="{FF2B5EF4-FFF2-40B4-BE49-F238E27FC236}">
                <a16:creationId xmlns:a16="http://schemas.microsoft.com/office/drawing/2014/main" id="{6076C267-D2C5-4C0C-97C3-CAFA998A8FAC}"/>
              </a:ext>
            </a:extLst>
          </p:cNvPr>
          <p:cNvSpPr>
            <a:spLocks noEditPoints="1"/>
          </p:cNvSpPr>
          <p:nvPr/>
        </p:nvSpPr>
        <p:spPr bwMode="auto">
          <a:xfrm>
            <a:off x="35342513" y="22166263"/>
            <a:ext cx="795337" cy="695325"/>
          </a:xfrm>
          <a:custGeom>
            <a:avLst/>
            <a:gdLst>
              <a:gd name="T0" fmla="*/ 13 w 64"/>
              <a:gd name="T1" fmla="*/ 45 h 67"/>
              <a:gd name="T2" fmla="*/ 13 w 64"/>
              <a:gd name="T3" fmla="*/ 63 h 67"/>
              <a:gd name="T4" fmla="*/ 9 w 64"/>
              <a:gd name="T5" fmla="*/ 67 h 67"/>
              <a:gd name="T6" fmla="*/ 5 w 64"/>
              <a:gd name="T7" fmla="*/ 67 h 67"/>
              <a:gd name="T8" fmla="*/ 1 w 64"/>
              <a:gd name="T9" fmla="*/ 63 h 67"/>
              <a:gd name="T10" fmla="*/ 1 w 64"/>
              <a:gd name="T11" fmla="*/ 45 h 67"/>
              <a:gd name="T12" fmla="*/ 5 w 64"/>
              <a:gd name="T13" fmla="*/ 41 h 67"/>
              <a:gd name="T14" fmla="*/ 9 w 64"/>
              <a:gd name="T15" fmla="*/ 41 h 67"/>
              <a:gd name="T16" fmla="*/ 13 w 64"/>
              <a:gd name="T17" fmla="*/ 45 h 67"/>
              <a:gd name="T18" fmla="*/ 26 w 64"/>
              <a:gd name="T19" fmla="*/ 26 h 67"/>
              <a:gd name="T20" fmla="*/ 22 w 64"/>
              <a:gd name="T21" fmla="*/ 26 h 67"/>
              <a:gd name="T22" fmla="*/ 18 w 64"/>
              <a:gd name="T23" fmla="*/ 30 h 67"/>
              <a:gd name="T24" fmla="*/ 18 w 64"/>
              <a:gd name="T25" fmla="*/ 63 h 67"/>
              <a:gd name="T26" fmla="*/ 22 w 64"/>
              <a:gd name="T27" fmla="*/ 67 h 67"/>
              <a:gd name="T28" fmla="*/ 26 w 64"/>
              <a:gd name="T29" fmla="*/ 67 h 67"/>
              <a:gd name="T30" fmla="*/ 30 w 64"/>
              <a:gd name="T31" fmla="*/ 63 h 67"/>
              <a:gd name="T32" fmla="*/ 30 w 64"/>
              <a:gd name="T33" fmla="*/ 30 h 67"/>
              <a:gd name="T34" fmla="*/ 26 w 64"/>
              <a:gd name="T35" fmla="*/ 26 h 67"/>
              <a:gd name="T36" fmla="*/ 43 w 64"/>
              <a:gd name="T37" fmla="*/ 32 h 67"/>
              <a:gd name="T38" fmla="*/ 39 w 64"/>
              <a:gd name="T39" fmla="*/ 32 h 67"/>
              <a:gd name="T40" fmla="*/ 35 w 64"/>
              <a:gd name="T41" fmla="*/ 36 h 67"/>
              <a:gd name="T42" fmla="*/ 35 w 64"/>
              <a:gd name="T43" fmla="*/ 63 h 67"/>
              <a:gd name="T44" fmla="*/ 39 w 64"/>
              <a:gd name="T45" fmla="*/ 67 h 67"/>
              <a:gd name="T46" fmla="*/ 43 w 64"/>
              <a:gd name="T47" fmla="*/ 67 h 67"/>
              <a:gd name="T48" fmla="*/ 47 w 64"/>
              <a:gd name="T49" fmla="*/ 63 h 67"/>
              <a:gd name="T50" fmla="*/ 47 w 64"/>
              <a:gd name="T51" fmla="*/ 36 h 67"/>
              <a:gd name="T52" fmla="*/ 43 w 64"/>
              <a:gd name="T53" fmla="*/ 32 h 67"/>
              <a:gd name="T54" fmla="*/ 60 w 64"/>
              <a:gd name="T55" fmla="*/ 18 h 67"/>
              <a:gd name="T56" fmla="*/ 56 w 64"/>
              <a:gd name="T57" fmla="*/ 18 h 67"/>
              <a:gd name="T58" fmla="*/ 52 w 64"/>
              <a:gd name="T59" fmla="*/ 22 h 67"/>
              <a:gd name="T60" fmla="*/ 52 w 64"/>
              <a:gd name="T61" fmla="*/ 63 h 67"/>
              <a:gd name="T62" fmla="*/ 56 w 64"/>
              <a:gd name="T63" fmla="*/ 67 h 67"/>
              <a:gd name="T64" fmla="*/ 60 w 64"/>
              <a:gd name="T65" fmla="*/ 67 h 67"/>
              <a:gd name="T66" fmla="*/ 64 w 64"/>
              <a:gd name="T67" fmla="*/ 63 h 67"/>
              <a:gd name="T68" fmla="*/ 64 w 64"/>
              <a:gd name="T69" fmla="*/ 22 h 67"/>
              <a:gd name="T70" fmla="*/ 60 w 64"/>
              <a:gd name="T71" fmla="*/ 18 h 67"/>
              <a:gd name="T72" fmla="*/ 21 w 64"/>
              <a:gd name="T73" fmla="*/ 13 h 67"/>
              <a:gd name="T74" fmla="*/ 41 w 64"/>
              <a:gd name="T75" fmla="*/ 27 h 67"/>
              <a:gd name="T76" fmla="*/ 58 w 64"/>
              <a:gd name="T77" fmla="*/ 5 h 67"/>
              <a:gd name="T78" fmla="*/ 60 w 64"/>
              <a:gd name="T79" fmla="*/ 6 h 67"/>
              <a:gd name="T80" fmla="*/ 60 w 64"/>
              <a:gd name="T81" fmla="*/ 0 h 67"/>
              <a:gd name="T82" fmla="*/ 55 w 64"/>
              <a:gd name="T83" fmla="*/ 3 h 67"/>
              <a:gd name="T84" fmla="*/ 56 w 64"/>
              <a:gd name="T85" fmla="*/ 4 h 67"/>
              <a:gd name="T86" fmla="*/ 40 w 64"/>
              <a:gd name="T87" fmla="*/ 23 h 67"/>
              <a:gd name="T88" fmla="*/ 21 w 64"/>
              <a:gd name="T89" fmla="*/ 10 h 67"/>
              <a:gd name="T90" fmla="*/ 0 w 64"/>
              <a:gd name="T91" fmla="*/ 29 h 67"/>
              <a:gd name="T92" fmla="*/ 2 w 64"/>
              <a:gd name="T93" fmla="*/ 31 h 67"/>
              <a:gd name="T94" fmla="*/ 21 w 64"/>
              <a:gd name="T95" fmla="*/ 13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4" h="67">
                <a:moveTo>
                  <a:pt x="13" y="45"/>
                </a:moveTo>
                <a:cubicBezTo>
                  <a:pt x="13" y="63"/>
                  <a:pt x="13" y="63"/>
                  <a:pt x="13" y="63"/>
                </a:cubicBezTo>
                <a:cubicBezTo>
                  <a:pt x="13" y="65"/>
                  <a:pt x="11" y="67"/>
                  <a:pt x="9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3" y="67"/>
                  <a:pt x="1" y="65"/>
                  <a:pt x="1" y="63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3"/>
                  <a:pt x="3" y="41"/>
                  <a:pt x="5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11" y="41"/>
                  <a:pt x="13" y="43"/>
                  <a:pt x="13" y="45"/>
                </a:cubicBezTo>
                <a:close/>
                <a:moveTo>
                  <a:pt x="26" y="26"/>
                </a:moveTo>
                <a:cubicBezTo>
                  <a:pt x="22" y="26"/>
                  <a:pt x="22" y="26"/>
                  <a:pt x="22" y="26"/>
                </a:cubicBezTo>
                <a:cubicBezTo>
                  <a:pt x="20" y="26"/>
                  <a:pt x="18" y="28"/>
                  <a:pt x="18" y="30"/>
                </a:cubicBezTo>
                <a:cubicBezTo>
                  <a:pt x="18" y="63"/>
                  <a:pt x="18" y="63"/>
                  <a:pt x="18" y="63"/>
                </a:cubicBezTo>
                <a:cubicBezTo>
                  <a:pt x="18" y="65"/>
                  <a:pt x="20" y="67"/>
                  <a:pt x="22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8" y="67"/>
                  <a:pt x="30" y="65"/>
                  <a:pt x="30" y="63"/>
                </a:cubicBezTo>
                <a:cubicBezTo>
                  <a:pt x="30" y="30"/>
                  <a:pt x="30" y="30"/>
                  <a:pt x="30" y="30"/>
                </a:cubicBezTo>
                <a:cubicBezTo>
                  <a:pt x="30" y="28"/>
                  <a:pt x="28" y="26"/>
                  <a:pt x="26" y="26"/>
                </a:cubicBezTo>
                <a:close/>
                <a:moveTo>
                  <a:pt x="43" y="32"/>
                </a:moveTo>
                <a:cubicBezTo>
                  <a:pt x="39" y="32"/>
                  <a:pt x="39" y="32"/>
                  <a:pt x="39" y="32"/>
                </a:cubicBezTo>
                <a:cubicBezTo>
                  <a:pt x="37" y="32"/>
                  <a:pt x="35" y="34"/>
                  <a:pt x="35" y="36"/>
                </a:cubicBezTo>
                <a:cubicBezTo>
                  <a:pt x="35" y="63"/>
                  <a:pt x="35" y="63"/>
                  <a:pt x="35" y="63"/>
                </a:cubicBezTo>
                <a:cubicBezTo>
                  <a:pt x="35" y="65"/>
                  <a:pt x="37" y="67"/>
                  <a:pt x="39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5" y="67"/>
                  <a:pt x="47" y="65"/>
                  <a:pt x="47" y="63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4"/>
                  <a:pt x="45" y="32"/>
                  <a:pt x="43" y="32"/>
                </a:cubicBezTo>
                <a:close/>
                <a:moveTo>
                  <a:pt x="60" y="18"/>
                </a:moveTo>
                <a:cubicBezTo>
                  <a:pt x="56" y="18"/>
                  <a:pt x="56" y="18"/>
                  <a:pt x="56" y="18"/>
                </a:cubicBezTo>
                <a:cubicBezTo>
                  <a:pt x="54" y="18"/>
                  <a:pt x="52" y="20"/>
                  <a:pt x="52" y="22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65"/>
                  <a:pt x="54" y="67"/>
                  <a:pt x="56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2" y="67"/>
                  <a:pt x="64" y="65"/>
                  <a:pt x="64" y="63"/>
                </a:cubicBezTo>
                <a:cubicBezTo>
                  <a:pt x="64" y="22"/>
                  <a:pt x="64" y="22"/>
                  <a:pt x="64" y="22"/>
                </a:cubicBezTo>
                <a:cubicBezTo>
                  <a:pt x="64" y="20"/>
                  <a:pt x="62" y="18"/>
                  <a:pt x="60" y="18"/>
                </a:cubicBezTo>
                <a:close/>
                <a:moveTo>
                  <a:pt x="21" y="13"/>
                </a:moveTo>
                <a:cubicBezTo>
                  <a:pt x="41" y="27"/>
                  <a:pt x="41" y="27"/>
                  <a:pt x="41" y="27"/>
                </a:cubicBezTo>
                <a:cubicBezTo>
                  <a:pt x="58" y="5"/>
                  <a:pt x="58" y="5"/>
                  <a:pt x="58" y="5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0"/>
                  <a:pt x="60" y="0"/>
                  <a:pt x="60" y="0"/>
                </a:cubicBezTo>
                <a:cubicBezTo>
                  <a:pt x="55" y="3"/>
                  <a:pt x="55" y="3"/>
                  <a:pt x="55" y="3"/>
                </a:cubicBezTo>
                <a:cubicBezTo>
                  <a:pt x="56" y="4"/>
                  <a:pt x="56" y="4"/>
                  <a:pt x="56" y="4"/>
                </a:cubicBezTo>
                <a:cubicBezTo>
                  <a:pt x="40" y="23"/>
                  <a:pt x="40" y="23"/>
                  <a:pt x="40" y="23"/>
                </a:cubicBezTo>
                <a:cubicBezTo>
                  <a:pt x="21" y="10"/>
                  <a:pt x="21" y="10"/>
                  <a:pt x="21" y="10"/>
                </a:cubicBezTo>
                <a:cubicBezTo>
                  <a:pt x="0" y="29"/>
                  <a:pt x="0" y="29"/>
                  <a:pt x="0" y="29"/>
                </a:cubicBezTo>
                <a:cubicBezTo>
                  <a:pt x="2" y="31"/>
                  <a:pt x="2" y="31"/>
                  <a:pt x="2" y="31"/>
                </a:cubicBezTo>
                <a:lnTo>
                  <a:pt x="21" y="1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>
              <a:latin typeface="+mn-lt"/>
            </a:endParaRPr>
          </a:p>
        </p:txBody>
      </p:sp>
      <p:sp>
        <p:nvSpPr>
          <p:cNvPr id="304" name="ZoneTexte 303">
            <a:extLst>
              <a:ext uri="{FF2B5EF4-FFF2-40B4-BE49-F238E27FC236}">
                <a16:creationId xmlns:a16="http://schemas.microsoft.com/office/drawing/2014/main" id="{AFE0B3A6-A7C2-407B-A7D4-E1A621089D9E}"/>
              </a:ext>
            </a:extLst>
          </p:cNvPr>
          <p:cNvSpPr txBox="1"/>
          <p:nvPr/>
        </p:nvSpPr>
        <p:spPr>
          <a:xfrm>
            <a:off x="32802513" y="11483975"/>
            <a:ext cx="1195387" cy="8366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DOMAIN 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DRIVEN 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DESIGN</a:t>
            </a:r>
          </a:p>
        </p:txBody>
      </p:sp>
      <p:grpSp>
        <p:nvGrpSpPr>
          <p:cNvPr id="306" name="Groupe 305">
            <a:extLst>
              <a:ext uri="{FF2B5EF4-FFF2-40B4-BE49-F238E27FC236}">
                <a16:creationId xmlns:a16="http://schemas.microsoft.com/office/drawing/2014/main" id="{3180FC2D-093A-4415-9EEC-239980A44238}"/>
              </a:ext>
            </a:extLst>
          </p:cNvPr>
          <p:cNvGrpSpPr/>
          <p:nvPr/>
        </p:nvGrpSpPr>
        <p:grpSpPr>
          <a:xfrm>
            <a:off x="33137814" y="12600323"/>
            <a:ext cx="585275" cy="536558"/>
            <a:chOff x="620046" y="4144587"/>
            <a:chExt cx="179230" cy="164598"/>
          </a:xfrm>
          <a:solidFill>
            <a:schemeClr val="accent3"/>
          </a:solidFill>
        </p:grpSpPr>
        <p:sp>
          <p:nvSpPr>
            <p:cNvPr id="307" name="Rectangle : coins arrondis 306">
              <a:extLst>
                <a:ext uri="{FF2B5EF4-FFF2-40B4-BE49-F238E27FC236}">
                  <a16:creationId xmlns:a16="http://schemas.microsoft.com/office/drawing/2014/main" id="{53BE0721-BB93-443F-8368-12C04F73BB65}"/>
                </a:ext>
              </a:extLst>
            </p:cNvPr>
            <p:cNvSpPr/>
            <p:nvPr/>
          </p:nvSpPr>
          <p:spPr>
            <a:xfrm>
              <a:off x="655539" y="4177151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341" dirty="0"/>
            </a:p>
          </p:txBody>
        </p:sp>
        <p:sp>
          <p:nvSpPr>
            <p:cNvPr id="308" name="Rectangle : coins arrondis 307">
              <a:extLst>
                <a:ext uri="{FF2B5EF4-FFF2-40B4-BE49-F238E27FC236}">
                  <a16:creationId xmlns:a16="http://schemas.microsoft.com/office/drawing/2014/main" id="{FE9A6BE4-1BC8-49B5-8815-378BC4639D8B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2341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grpSp>
        <p:nvGrpSpPr>
          <p:cNvPr id="316" name="Groupe 315">
            <a:extLst>
              <a:ext uri="{FF2B5EF4-FFF2-40B4-BE49-F238E27FC236}">
                <a16:creationId xmlns:a16="http://schemas.microsoft.com/office/drawing/2014/main" id="{A33A6B13-8D56-4124-BA19-B5B0A7F8ABDA}"/>
              </a:ext>
            </a:extLst>
          </p:cNvPr>
          <p:cNvGrpSpPr/>
          <p:nvPr/>
        </p:nvGrpSpPr>
        <p:grpSpPr>
          <a:xfrm>
            <a:off x="32667119" y="14456302"/>
            <a:ext cx="585275" cy="536558"/>
            <a:chOff x="620046" y="4144587"/>
            <a:chExt cx="179230" cy="164598"/>
          </a:xfrm>
          <a:solidFill>
            <a:schemeClr val="accent3"/>
          </a:solidFill>
        </p:grpSpPr>
        <p:sp>
          <p:nvSpPr>
            <p:cNvPr id="317" name="Rectangle : coins arrondis 316">
              <a:extLst>
                <a:ext uri="{FF2B5EF4-FFF2-40B4-BE49-F238E27FC236}">
                  <a16:creationId xmlns:a16="http://schemas.microsoft.com/office/drawing/2014/main" id="{4018F0DF-70ED-4C89-B0E0-756214328451}"/>
                </a:ext>
              </a:extLst>
            </p:cNvPr>
            <p:cNvSpPr/>
            <p:nvPr/>
          </p:nvSpPr>
          <p:spPr>
            <a:xfrm>
              <a:off x="655539" y="4177151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341" dirty="0"/>
            </a:p>
          </p:txBody>
        </p:sp>
        <p:sp>
          <p:nvSpPr>
            <p:cNvPr id="318" name="Rectangle : coins arrondis 317">
              <a:extLst>
                <a:ext uri="{FF2B5EF4-FFF2-40B4-BE49-F238E27FC236}">
                  <a16:creationId xmlns:a16="http://schemas.microsoft.com/office/drawing/2014/main" id="{5977EEC6-EA34-4D4A-B8F0-4DB61375D4B8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2341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grpSp>
        <p:nvGrpSpPr>
          <p:cNvPr id="319" name="Groupe 318">
            <a:extLst>
              <a:ext uri="{FF2B5EF4-FFF2-40B4-BE49-F238E27FC236}">
                <a16:creationId xmlns:a16="http://schemas.microsoft.com/office/drawing/2014/main" id="{FC900B37-C595-4B6A-AF68-B5A922C8FDD0}"/>
              </a:ext>
            </a:extLst>
          </p:cNvPr>
          <p:cNvGrpSpPr/>
          <p:nvPr/>
        </p:nvGrpSpPr>
        <p:grpSpPr>
          <a:xfrm>
            <a:off x="31691398" y="19695850"/>
            <a:ext cx="585275" cy="536558"/>
            <a:chOff x="620046" y="4144587"/>
            <a:chExt cx="179230" cy="164598"/>
          </a:xfrm>
          <a:solidFill>
            <a:schemeClr val="accent3"/>
          </a:solidFill>
        </p:grpSpPr>
        <p:sp>
          <p:nvSpPr>
            <p:cNvPr id="320" name="Rectangle : coins arrondis 319">
              <a:extLst>
                <a:ext uri="{FF2B5EF4-FFF2-40B4-BE49-F238E27FC236}">
                  <a16:creationId xmlns:a16="http://schemas.microsoft.com/office/drawing/2014/main" id="{3B346B38-EE02-495B-952C-65D5899D7D8E}"/>
                </a:ext>
              </a:extLst>
            </p:cNvPr>
            <p:cNvSpPr/>
            <p:nvPr/>
          </p:nvSpPr>
          <p:spPr>
            <a:xfrm>
              <a:off x="655539" y="4177151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341" dirty="0"/>
            </a:p>
          </p:txBody>
        </p:sp>
        <p:sp>
          <p:nvSpPr>
            <p:cNvPr id="321" name="Rectangle : coins arrondis 320">
              <a:extLst>
                <a:ext uri="{FF2B5EF4-FFF2-40B4-BE49-F238E27FC236}">
                  <a16:creationId xmlns:a16="http://schemas.microsoft.com/office/drawing/2014/main" id="{DF9E7FCF-70DC-459E-8A70-99B73E6BFD63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2341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322" name="ZoneTexte 321">
            <a:extLst>
              <a:ext uri="{FF2B5EF4-FFF2-40B4-BE49-F238E27FC236}">
                <a16:creationId xmlns:a16="http://schemas.microsoft.com/office/drawing/2014/main" id="{CF9AAB58-898D-4831-9345-2FD7BC9C49C4}"/>
              </a:ext>
            </a:extLst>
          </p:cNvPr>
          <p:cNvSpPr txBox="1"/>
          <p:nvPr/>
        </p:nvSpPr>
        <p:spPr>
          <a:xfrm>
            <a:off x="32505650" y="19669125"/>
            <a:ext cx="1733550" cy="590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MARKETING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ARCHTECTURE</a:t>
            </a:r>
          </a:p>
        </p:txBody>
      </p:sp>
      <p:sp>
        <p:nvSpPr>
          <p:cNvPr id="323" name="ZoneTexte 322">
            <a:extLst>
              <a:ext uri="{FF2B5EF4-FFF2-40B4-BE49-F238E27FC236}">
                <a16:creationId xmlns:a16="http://schemas.microsoft.com/office/drawing/2014/main" id="{10C98EFD-1D19-4E74-9B5D-B0D86FCEEC72}"/>
              </a:ext>
            </a:extLst>
          </p:cNvPr>
          <p:cNvSpPr txBox="1"/>
          <p:nvPr/>
        </p:nvSpPr>
        <p:spPr>
          <a:xfrm>
            <a:off x="31345188" y="16662400"/>
            <a:ext cx="2747962" cy="5921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VALUE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CHAIN</a:t>
            </a:r>
          </a:p>
        </p:txBody>
      </p:sp>
      <p:grpSp>
        <p:nvGrpSpPr>
          <p:cNvPr id="13437" name="Groupe 323">
            <a:extLst>
              <a:ext uri="{FF2B5EF4-FFF2-40B4-BE49-F238E27FC236}">
                <a16:creationId xmlns:a16="http://schemas.microsoft.com/office/drawing/2014/main" id="{00B59DF7-1CFE-40E0-9322-6578B54F63CE}"/>
              </a:ext>
            </a:extLst>
          </p:cNvPr>
          <p:cNvGrpSpPr>
            <a:grpSpLocks/>
          </p:cNvGrpSpPr>
          <p:nvPr/>
        </p:nvGrpSpPr>
        <p:grpSpPr bwMode="auto">
          <a:xfrm>
            <a:off x="32226250" y="15952788"/>
            <a:ext cx="585788" cy="536575"/>
            <a:chOff x="620046" y="4144587"/>
            <a:chExt cx="179232" cy="164589"/>
          </a:xfrm>
        </p:grpSpPr>
        <p:sp>
          <p:nvSpPr>
            <p:cNvPr id="325" name="Rectangle : coins arrondis 324">
              <a:extLst>
                <a:ext uri="{FF2B5EF4-FFF2-40B4-BE49-F238E27FC236}">
                  <a16:creationId xmlns:a16="http://schemas.microsoft.com/office/drawing/2014/main" id="{E69F004F-7A3F-4A41-9BA4-EE6FB94A4ED6}"/>
                </a:ext>
              </a:extLst>
            </p:cNvPr>
            <p:cNvSpPr/>
            <p:nvPr/>
          </p:nvSpPr>
          <p:spPr>
            <a:xfrm>
              <a:off x="655504" y="4177212"/>
              <a:ext cx="143774" cy="13196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618" dirty="0"/>
            </a:p>
          </p:txBody>
        </p:sp>
        <p:sp>
          <p:nvSpPr>
            <p:cNvPr id="326" name="Rectangle : coins arrondis 325">
              <a:extLst>
                <a:ext uri="{FF2B5EF4-FFF2-40B4-BE49-F238E27FC236}">
                  <a16:creationId xmlns:a16="http://schemas.microsoft.com/office/drawing/2014/main" id="{F74AF44C-D02E-4DD0-9227-A234BC992897}"/>
                </a:ext>
              </a:extLst>
            </p:cNvPr>
            <p:cNvSpPr/>
            <p:nvPr/>
          </p:nvSpPr>
          <p:spPr>
            <a:xfrm>
              <a:off x="620046" y="4144587"/>
              <a:ext cx="143774" cy="131963"/>
            </a:xfrm>
            <a:prstGeom prst="roundRect">
              <a:avLst/>
            </a:prstGeom>
            <a:solidFill>
              <a:schemeClr val="accent4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4213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335" name="ZoneTexte 334">
            <a:extLst>
              <a:ext uri="{FF2B5EF4-FFF2-40B4-BE49-F238E27FC236}">
                <a16:creationId xmlns:a16="http://schemas.microsoft.com/office/drawing/2014/main" id="{8C02B7FE-4CF4-45BF-AC64-17940C9D0CD3}"/>
              </a:ext>
            </a:extLst>
          </p:cNvPr>
          <p:cNvSpPr txBox="1"/>
          <p:nvPr/>
        </p:nvSpPr>
        <p:spPr>
          <a:xfrm>
            <a:off x="31896050" y="13798550"/>
            <a:ext cx="1901825" cy="590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ARCHTECTURE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REQUIREMENTS</a:t>
            </a:r>
          </a:p>
        </p:txBody>
      </p:sp>
      <p:grpSp>
        <p:nvGrpSpPr>
          <p:cNvPr id="336" name="Groupe 335">
            <a:extLst>
              <a:ext uri="{FF2B5EF4-FFF2-40B4-BE49-F238E27FC236}">
                <a16:creationId xmlns:a16="http://schemas.microsoft.com/office/drawing/2014/main" id="{F8AB2777-F70A-40E2-BBC1-2C67749897C9}"/>
              </a:ext>
            </a:extLst>
          </p:cNvPr>
          <p:cNvGrpSpPr/>
          <p:nvPr/>
        </p:nvGrpSpPr>
        <p:grpSpPr>
          <a:xfrm>
            <a:off x="40286571" y="15041654"/>
            <a:ext cx="585275" cy="536558"/>
            <a:chOff x="620046" y="4144587"/>
            <a:chExt cx="179230" cy="164598"/>
          </a:xfrm>
          <a:solidFill>
            <a:schemeClr val="accent3"/>
          </a:solidFill>
        </p:grpSpPr>
        <p:sp>
          <p:nvSpPr>
            <p:cNvPr id="337" name="Rectangle : coins arrondis 336">
              <a:extLst>
                <a:ext uri="{FF2B5EF4-FFF2-40B4-BE49-F238E27FC236}">
                  <a16:creationId xmlns:a16="http://schemas.microsoft.com/office/drawing/2014/main" id="{A818CCA3-7044-46B4-8791-E1103B8AEA6B}"/>
                </a:ext>
              </a:extLst>
            </p:cNvPr>
            <p:cNvSpPr/>
            <p:nvPr/>
          </p:nvSpPr>
          <p:spPr>
            <a:xfrm>
              <a:off x="655539" y="4177151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341" dirty="0"/>
            </a:p>
          </p:txBody>
        </p:sp>
        <p:sp>
          <p:nvSpPr>
            <p:cNvPr id="338" name="Rectangle : coins arrondis 337">
              <a:extLst>
                <a:ext uri="{FF2B5EF4-FFF2-40B4-BE49-F238E27FC236}">
                  <a16:creationId xmlns:a16="http://schemas.microsoft.com/office/drawing/2014/main" id="{C7E79F34-497A-4B3F-BC9E-51B875A8B018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en-US" sz="2341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339" name="ZoneTexte 338">
            <a:extLst>
              <a:ext uri="{FF2B5EF4-FFF2-40B4-BE49-F238E27FC236}">
                <a16:creationId xmlns:a16="http://schemas.microsoft.com/office/drawing/2014/main" id="{D371E2DC-1AEB-4257-8804-520A91D78228}"/>
              </a:ext>
            </a:extLst>
          </p:cNvPr>
          <p:cNvSpPr txBox="1"/>
          <p:nvPr/>
        </p:nvSpPr>
        <p:spPr>
          <a:xfrm>
            <a:off x="40987663" y="14592300"/>
            <a:ext cx="1230312" cy="8366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PRODUCT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TECH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>
                <a:solidFill>
                  <a:srgbClr val="44546A"/>
                </a:solidFill>
                <a:latin typeface="Calibri"/>
              </a:rPr>
              <a:t>RADAR</a:t>
            </a:r>
          </a:p>
        </p:txBody>
      </p:sp>
      <p:sp>
        <p:nvSpPr>
          <p:cNvPr id="309" name="Organigramme : Décision 308">
            <a:extLst>
              <a:ext uri="{FF2B5EF4-FFF2-40B4-BE49-F238E27FC236}">
                <a16:creationId xmlns:a16="http://schemas.microsoft.com/office/drawing/2014/main" id="{0EAE73EE-667F-4EE5-9F85-4C90C32691A1}"/>
              </a:ext>
            </a:extLst>
          </p:cNvPr>
          <p:cNvSpPr/>
          <p:nvPr/>
        </p:nvSpPr>
        <p:spPr>
          <a:xfrm>
            <a:off x="811213" y="673100"/>
            <a:ext cx="1439862" cy="1441450"/>
          </a:xfrm>
          <a:prstGeom prst="flowChartDecision">
            <a:avLst/>
          </a:prstGeom>
          <a:solidFill>
            <a:srgbClr val="FFC000"/>
          </a:solidFill>
          <a:ln w="1270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600" dirty="0"/>
          </a:p>
        </p:txBody>
      </p:sp>
      <p:pic>
        <p:nvPicPr>
          <p:cNvPr id="13449" name="Image 1">
            <a:extLst>
              <a:ext uri="{FF2B5EF4-FFF2-40B4-BE49-F238E27FC236}">
                <a16:creationId xmlns:a16="http://schemas.microsoft.com/office/drawing/2014/main" id="{B3972826-8332-49D6-A369-BAC3064A4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912050" y="12412663"/>
            <a:ext cx="7545388" cy="751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" name="Rectangle : coins arrondis 326">
            <a:extLst>
              <a:ext uri="{FF2B5EF4-FFF2-40B4-BE49-F238E27FC236}">
                <a16:creationId xmlns:a16="http://schemas.microsoft.com/office/drawing/2014/main" id="{0B4E131F-8C19-4C85-AD89-CEF8B9B5DA5B}"/>
              </a:ext>
            </a:extLst>
          </p:cNvPr>
          <p:cNvSpPr/>
          <p:nvPr/>
        </p:nvSpPr>
        <p:spPr>
          <a:xfrm>
            <a:off x="20232688" y="23359948"/>
            <a:ext cx="10434638" cy="4297363"/>
          </a:xfrm>
          <a:prstGeom prst="roundRect">
            <a:avLst>
              <a:gd name="adj" fmla="val 14157"/>
            </a:avLst>
          </a:prstGeom>
          <a:solidFill>
            <a:schemeClr val="accent3">
              <a:lumMod val="20000"/>
              <a:lumOff val="80000"/>
            </a:schemeClr>
          </a:solidFill>
          <a:ln w="53975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28" name="ZoneTexte 327">
            <a:extLst>
              <a:ext uri="{FF2B5EF4-FFF2-40B4-BE49-F238E27FC236}">
                <a16:creationId xmlns:a16="http://schemas.microsoft.com/office/drawing/2014/main" id="{503E2626-2580-4C36-BCBE-6A177B8B6B3F}"/>
              </a:ext>
            </a:extLst>
          </p:cNvPr>
          <p:cNvSpPr txBox="1"/>
          <p:nvPr/>
        </p:nvSpPr>
        <p:spPr>
          <a:xfrm>
            <a:off x="24161751" y="22620173"/>
            <a:ext cx="2406650" cy="739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213" b="1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TOOLSET</a:t>
            </a:r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B7651ADA-A7B0-4EBB-B835-625BC6566222}"/>
              </a:ext>
            </a:extLst>
          </p:cNvPr>
          <p:cNvSpPr/>
          <p:nvPr/>
        </p:nvSpPr>
        <p:spPr>
          <a:xfrm>
            <a:off x="21526501" y="23466311"/>
            <a:ext cx="9434512" cy="2254250"/>
          </a:xfrm>
          <a:prstGeom prst="rect">
            <a:avLst/>
          </a:prstGeom>
        </p:spPr>
        <p:txBody>
          <a:bodyPr>
            <a:spAutoFit/>
          </a:bodyPr>
          <a:lstStyle/>
          <a:p>
            <a:pPr marL="1070214" indent="-1070214" defTabSz="4176431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4682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Wallpaper + post it</a:t>
            </a:r>
          </a:p>
          <a:p>
            <a:pPr marL="1070214" indent="-1070214" defTabSz="4176431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4682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Architecture toolbox</a:t>
            </a:r>
          </a:p>
          <a:p>
            <a:pPr marL="906616" lvl="1" indent="0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682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330" name="ZoneTexte 329">
            <a:extLst>
              <a:ext uri="{FF2B5EF4-FFF2-40B4-BE49-F238E27FC236}">
                <a16:creationId xmlns:a16="http://schemas.microsoft.com/office/drawing/2014/main" id="{3059802B-EE07-4397-8581-D691A35A5F1A}"/>
              </a:ext>
            </a:extLst>
          </p:cNvPr>
          <p:cNvSpPr txBox="1"/>
          <p:nvPr/>
        </p:nvSpPr>
        <p:spPr>
          <a:xfrm>
            <a:off x="24547513" y="25404648"/>
            <a:ext cx="1366838" cy="9636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DOMAIN 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DRIVEN 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DESIGN</a:t>
            </a:r>
          </a:p>
        </p:txBody>
      </p:sp>
      <p:sp>
        <p:nvSpPr>
          <p:cNvPr id="331" name="ZoneTexte 330">
            <a:extLst>
              <a:ext uri="{FF2B5EF4-FFF2-40B4-BE49-F238E27FC236}">
                <a16:creationId xmlns:a16="http://schemas.microsoft.com/office/drawing/2014/main" id="{02818507-5E69-465C-BAD8-5FAD2754AAF7}"/>
              </a:ext>
            </a:extLst>
          </p:cNvPr>
          <p:cNvSpPr txBox="1"/>
          <p:nvPr/>
        </p:nvSpPr>
        <p:spPr>
          <a:xfrm>
            <a:off x="26931938" y="25403061"/>
            <a:ext cx="2662238" cy="6762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EVENT 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41" b="1" kern="0" dirty="0">
                <a:solidFill>
                  <a:srgbClr val="44546A"/>
                </a:solidFill>
                <a:latin typeface="Calibri"/>
              </a:rPr>
              <a:t>STORMING</a:t>
            </a:r>
          </a:p>
        </p:txBody>
      </p:sp>
      <p:sp>
        <p:nvSpPr>
          <p:cNvPr id="332" name="Ellipse 331">
            <a:extLst>
              <a:ext uri="{FF2B5EF4-FFF2-40B4-BE49-F238E27FC236}">
                <a16:creationId xmlns:a16="http://schemas.microsoft.com/office/drawing/2014/main" id="{57BDF38B-D569-443C-A9CE-0D9ACBFD0434}"/>
              </a:ext>
            </a:extLst>
          </p:cNvPr>
          <p:cNvSpPr/>
          <p:nvPr/>
        </p:nvSpPr>
        <p:spPr>
          <a:xfrm>
            <a:off x="23961726" y="25652298"/>
            <a:ext cx="622300" cy="5857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9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</a:t>
            </a:r>
            <a:r>
              <a:rPr lang="en-US" sz="1873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it</a:t>
            </a:r>
            <a:endParaRPr lang="en-US" sz="2809" dirty="0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3456" name="Groupe 332">
            <a:extLst>
              <a:ext uri="{FF2B5EF4-FFF2-40B4-BE49-F238E27FC236}">
                <a16:creationId xmlns:a16="http://schemas.microsoft.com/office/drawing/2014/main" id="{F233ED95-B457-4523-AAC2-0C2A585F9BB6}"/>
              </a:ext>
            </a:extLst>
          </p:cNvPr>
          <p:cNvGrpSpPr>
            <a:grpSpLocks/>
          </p:cNvGrpSpPr>
          <p:nvPr/>
        </p:nvGrpSpPr>
        <p:grpSpPr bwMode="auto">
          <a:xfrm>
            <a:off x="20535901" y="25530061"/>
            <a:ext cx="3133725" cy="801687"/>
            <a:chOff x="4731355" y="1520155"/>
            <a:chExt cx="669522" cy="171155"/>
          </a:xfrm>
        </p:grpSpPr>
        <p:sp>
          <p:nvSpPr>
            <p:cNvPr id="334" name="ZoneTexte 333">
              <a:extLst>
                <a:ext uri="{FF2B5EF4-FFF2-40B4-BE49-F238E27FC236}">
                  <a16:creationId xmlns:a16="http://schemas.microsoft.com/office/drawing/2014/main" id="{32FD84FE-1907-4943-B5B3-92A520CB95C0}"/>
                </a:ext>
              </a:extLst>
            </p:cNvPr>
            <p:cNvSpPr txBox="1"/>
            <p:nvPr/>
          </p:nvSpPr>
          <p:spPr>
            <a:xfrm>
              <a:off x="4759506" y="1520155"/>
              <a:ext cx="641371" cy="14438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b="1" kern="0" dirty="0">
                  <a:solidFill>
                    <a:srgbClr val="44546A"/>
                  </a:solidFill>
                  <a:latin typeface="Calibri"/>
                </a:rPr>
                <a:t>ARCHITECTURE RUNWAY</a:t>
              </a:r>
            </a:p>
          </p:txBody>
        </p:sp>
        <p:sp>
          <p:nvSpPr>
            <p:cNvPr id="340" name="Ellipse 339">
              <a:extLst>
                <a:ext uri="{FF2B5EF4-FFF2-40B4-BE49-F238E27FC236}">
                  <a16:creationId xmlns:a16="http://schemas.microsoft.com/office/drawing/2014/main" id="{3C46F676-12C9-4DA1-9518-FF4A4900D3BA}"/>
                </a:ext>
              </a:extLst>
            </p:cNvPr>
            <p:cNvSpPr/>
            <p:nvPr/>
          </p:nvSpPr>
          <p:spPr>
            <a:xfrm>
              <a:off x="4731355" y="1565909"/>
              <a:ext cx="132955" cy="12540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dirty="0">
                  <a:solidFill>
                    <a:schemeClr val="tx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Kit</a:t>
              </a:r>
            </a:p>
          </p:txBody>
        </p:sp>
      </p:grpSp>
      <p:sp>
        <p:nvSpPr>
          <p:cNvPr id="341" name="Ellipse 340">
            <a:extLst>
              <a:ext uri="{FF2B5EF4-FFF2-40B4-BE49-F238E27FC236}">
                <a16:creationId xmlns:a16="http://schemas.microsoft.com/office/drawing/2014/main" id="{1B561E10-E2B9-4218-A68B-3445D43E276B}"/>
              </a:ext>
            </a:extLst>
          </p:cNvPr>
          <p:cNvSpPr/>
          <p:nvPr/>
        </p:nvSpPr>
        <p:spPr>
          <a:xfrm>
            <a:off x="26931938" y="25590386"/>
            <a:ext cx="530225" cy="55562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9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</a:t>
            </a:r>
            <a:r>
              <a:rPr lang="en-US" sz="1873" dirty="0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it</a:t>
            </a:r>
            <a:endParaRPr lang="en-US" sz="2809" dirty="0">
              <a:solidFill>
                <a:schemeClr val="tx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3458" name="Groupe 341">
            <a:extLst>
              <a:ext uri="{FF2B5EF4-FFF2-40B4-BE49-F238E27FC236}">
                <a16:creationId xmlns:a16="http://schemas.microsoft.com/office/drawing/2014/main" id="{92946AC2-9949-48F0-8519-397633799228}"/>
              </a:ext>
            </a:extLst>
          </p:cNvPr>
          <p:cNvGrpSpPr>
            <a:grpSpLocks/>
          </p:cNvGrpSpPr>
          <p:nvPr/>
        </p:nvGrpSpPr>
        <p:grpSpPr bwMode="auto">
          <a:xfrm>
            <a:off x="20585113" y="26527011"/>
            <a:ext cx="3084513" cy="612775"/>
            <a:chOff x="4731355" y="1560443"/>
            <a:chExt cx="658703" cy="130867"/>
          </a:xfrm>
        </p:grpSpPr>
        <p:sp>
          <p:nvSpPr>
            <p:cNvPr id="343" name="ZoneTexte 342">
              <a:extLst>
                <a:ext uri="{FF2B5EF4-FFF2-40B4-BE49-F238E27FC236}">
                  <a16:creationId xmlns:a16="http://schemas.microsoft.com/office/drawing/2014/main" id="{6F81F74A-C6FA-475F-A586-E60A7530A848}"/>
                </a:ext>
              </a:extLst>
            </p:cNvPr>
            <p:cNvSpPr txBox="1"/>
            <p:nvPr/>
          </p:nvSpPr>
          <p:spPr>
            <a:xfrm>
              <a:off x="4748645" y="1560443"/>
              <a:ext cx="641413" cy="8272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b="1" kern="0" dirty="0">
                  <a:solidFill>
                    <a:srgbClr val="44546A"/>
                  </a:solidFill>
                  <a:latin typeface="Calibri"/>
                </a:rPr>
                <a:t>ARCHIMATE</a:t>
              </a:r>
            </a:p>
          </p:txBody>
        </p:sp>
        <p:sp>
          <p:nvSpPr>
            <p:cNvPr id="344" name="Ellipse 343">
              <a:extLst>
                <a:ext uri="{FF2B5EF4-FFF2-40B4-BE49-F238E27FC236}">
                  <a16:creationId xmlns:a16="http://schemas.microsoft.com/office/drawing/2014/main" id="{160385ED-806D-4C66-AFAE-7C154624B487}"/>
                </a:ext>
              </a:extLst>
            </p:cNvPr>
            <p:cNvSpPr/>
            <p:nvPr/>
          </p:nvSpPr>
          <p:spPr>
            <a:xfrm>
              <a:off x="4731355" y="1565868"/>
              <a:ext cx="132893" cy="12544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341" dirty="0">
                  <a:solidFill>
                    <a:schemeClr val="tx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Kit</a:t>
              </a:r>
            </a:p>
          </p:txBody>
        </p:sp>
      </p:grpSp>
      <p:sp>
        <p:nvSpPr>
          <p:cNvPr id="345" name="iCon 3">
            <a:extLst>
              <a:ext uri="{FF2B5EF4-FFF2-40B4-BE49-F238E27FC236}">
                <a16:creationId xmlns:a16="http://schemas.microsoft.com/office/drawing/2014/main" id="{6449D77F-811F-494B-8E96-4AC0B0C432E7}"/>
              </a:ext>
            </a:extLst>
          </p:cNvPr>
          <p:cNvSpPr>
            <a:spLocks noEditPoints="1"/>
          </p:cNvSpPr>
          <p:nvPr/>
        </p:nvSpPr>
        <p:spPr bwMode="auto">
          <a:xfrm>
            <a:off x="23036213" y="26563523"/>
            <a:ext cx="695325" cy="612775"/>
          </a:xfrm>
          <a:custGeom>
            <a:avLst/>
            <a:gdLst>
              <a:gd name="T0" fmla="*/ 17 w 71"/>
              <a:gd name="T1" fmla="*/ 45 h 67"/>
              <a:gd name="T2" fmla="*/ 29 w 71"/>
              <a:gd name="T3" fmla="*/ 32 h 67"/>
              <a:gd name="T4" fmla="*/ 30 w 71"/>
              <a:gd name="T5" fmla="*/ 30 h 67"/>
              <a:gd name="T6" fmla="*/ 29 w 71"/>
              <a:gd name="T7" fmla="*/ 25 h 67"/>
              <a:gd name="T8" fmla="*/ 27 w 71"/>
              <a:gd name="T9" fmla="*/ 20 h 67"/>
              <a:gd name="T10" fmla="*/ 28 w 71"/>
              <a:gd name="T11" fmla="*/ 15 h 67"/>
              <a:gd name="T12" fmla="*/ 34 w 71"/>
              <a:gd name="T13" fmla="*/ 12 h 67"/>
              <a:gd name="T14" fmla="*/ 39 w 71"/>
              <a:gd name="T15" fmla="*/ 14 h 67"/>
              <a:gd name="T16" fmla="*/ 40 w 71"/>
              <a:gd name="T17" fmla="*/ 16 h 67"/>
              <a:gd name="T18" fmla="*/ 40 w 71"/>
              <a:gd name="T19" fmla="*/ 20 h 67"/>
              <a:gd name="T20" fmla="*/ 40 w 71"/>
              <a:gd name="T21" fmla="*/ 24 h 67"/>
              <a:gd name="T22" fmla="*/ 37 w 71"/>
              <a:gd name="T23" fmla="*/ 29 h 67"/>
              <a:gd name="T24" fmla="*/ 38 w 71"/>
              <a:gd name="T25" fmla="*/ 31 h 67"/>
              <a:gd name="T26" fmla="*/ 48 w 71"/>
              <a:gd name="T27" fmla="*/ 35 h 67"/>
              <a:gd name="T28" fmla="*/ 28 w 71"/>
              <a:gd name="T29" fmla="*/ 31 h 67"/>
              <a:gd name="T30" fmla="*/ 22 w 71"/>
              <a:gd name="T31" fmla="*/ 29 h 67"/>
              <a:gd name="T32" fmla="*/ 26 w 71"/>
              <a:gd name="T33" fmla="*/ 24 h 67"/>
              <a:gd name="T34" fmla="*/ 26 w 71"/>
              <a:gd name="T35" fmla="*/ 18 h 67"/>
              <a:gd name="T36" fmla="*/ 19 w 71"/>
              <a:gd name="T37" fmla="*/ 13 h 67"/>
              <a:gd name="T38" fmla="*/ 17 w 71"/>
              <a:gd name="T39" fmla="*/ 28 h 67"/>
              <a:gd name="T40" fmla="*/ 16 w 71"/>
              <a:gd name="T41" fmla="*/ 29 h 67"/>
              <a:gd name="T42" fmla="*/ 15 w 71"/>
              <a:gd name="T43" fmla="*/ 45 h 67"/>
              <a:gd name="T44" fmla="*/ 52 w 71"/>
              <a:gd name="T45" fmla="*/ 30 h 67"/>
              <a:gd name="T46" fmla="*/ 51 w 71"/>
              <a:gd name="T47" fmla="*/ 28 h 67"/>
              <a:gd name="T48" fmla="*/ 53 w 71"/>
              <a:gd name="T49" fmla="*/ 23 h 67"/>
              <a:gd name="T50" fmla="*/ 54 w 71"/>
              <a:gd name="T51" fmla="*/ 19 h 67"/>
              <a:gd name="T52" fmla="*/ 48 w 71"/>
              <a:gd name="T53" fmla="*/ 12 h 67"/>
              <a:gd name="T54" fmla="*/ 48 w 71"/>
              <a:gd name="T55" fmla="*/ 12 h 67"/>
              <a:gd name="T56" fmla="*/ 43 w 71"/>
              <a:gd name="T57" fmla="*/ 15 h 67"/>
              <a:gd name="T58" fmla="*/ 42 w 71"/>
              <a:gd name="T59" fmla="*/ 18 h 67"/>
              <a:gd name="T60" fmla="*/ 42 w 71"/>
              <a:gd name="T61" fmla="*/ 19 h 67"/>
              <a:gd name="T62" fmla="*/ 44 w 71"/>
              <a:gd name="T63" fmla="*/ 26 h 67"/>
              <a:gd name="T64" fmla="*/ 44 w 71"/>
              <a:gd name="T65" fmla="*/ 29 h 67"/>
              <a:gd name="T66" fmla="*/ 40 w 71"/>
              <a:gd name="T67" fmla="*/ 31 h 67"/>
              <a:gd name="T68" fmla="*/ 53 w 71"/>
              <a:gd name="T69" fmla="*/ 44 h 67"/>
              <a:gd name="T70" fmla="*/ 60 w 71"/>
              <a:gd name="T71" fmla="*/ 32 h 67"/>
              <a:gd name="T72" fmla="*/ 71 w 71"/>
              <a:gd name="T73" fmla="*/ 51 h 67"/>
              <a:gd name="T74" fmla="*/ 7 w 71"/>
              <a:gd name="T75" fmla="*/ 67 h 67"/>
              <a:gd name="T76" fmla="*/ 5 w 71"/>
              <a:gd name="T77" fmla="*/ 65 h 67"/>
              <a:gd name="T78" fmla="*/ 0 w 71"/>
              <a:gd name="T79" fmla="*/ 51 h 67"/>
              <a:gd name="T80" fmla="*/ 66 w 71"/>
              <a:gd name="T81" fmla="*/ 0 h 67"/>
              <a:gd name="T82" fmla="*/ 66 w 71"/>
              <a:gd name="T83" fmla="*/ 3 h 67"/>
              <a:gd name="T84" fmla="*/ 3 w 71"/>
              <a:gd name="T85" fmla="*/ 51 h 67"/>
              <a:gd name="T86" fmla="*/ 12 w 71"/>
              <a:gd name="T87" fmla="*/ 54 h 67"/>
              <a:gd name="T88" fmla="*/ 18 w 71"/>
              <a:gd name="T89" fmla="*/ 53 h 67"/>
              <a:gd name="T90" fmla="*/ 68 w 71"/>
              <a:gd name="T91" fmla="*/ 51 h 67"/>
              <a:gd name="T92" fmla="*/ 6 w 71"/>
              <a:gd name="T93" fmla="*/ 16 h 67"/>
              <a:gd name="T94" fmla="*/ 18 w 71"/>
              <a:gd name="T95" fmla="*/ 5 h 67"/>
              <a:gd name="T96" fmla="*/ 4 w 71"/>
              <a:gd name="T97" fmla="*/ 5 h 67"/>
              <a:gd name="T98" fmla="*/ 5 w 71"/>
              <a:gd name="T99" fmla="*/ 17 h 67"/>
              <a:gd name="T100" fmla="*/ 4 w 71"/>
              <a:gd name="T101" fmla="*/ 25 h 67"/>
              <a:gd name="T102" fmla="*/ 6 w 71"/>
              <a:gd name="T103" fmla="*/ 20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1" h="67">
                <a:moveTo>
                  <a:pt x="48" y="35"/>
                </a:moveTo>
                <a:cubicBezTo>
                  <a:pt x="48" y="35"/>
                  <a:pt x="51" y="45"/>
                  <a:pt x="51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7" y="45"/>
                  <a:pt x="19" y="35"/>
                  <a:pt x="20" y="35"/>
                </a:cubicBezTo>
                <a:cubicBezTo>
                  <a:pt x="21" y="35"/>
                  <a:pt x="27" y="33"/>
                  <a:pt x="29" y="32"/>
                </a:cubicBezTo>
                <a:cubicBezTo>
                  <a:pt x="29" y="32"/>
                  <a:pt x="29" y="32"/>
                  <a:pt x="29" y="32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0" y="31"/>
                  <a:pt x="30" y="30"/>
                </a:cubicBezTo>
                <a:cubicBezTo>
                  <a:pt x="30" y="30"/>
                  <a:pt x="31" y="29"/>
                  <a:pt x="31" y="29"/>
                </a:cubicBezTo>
                <a:cubicBezTo>
                  <a:pt x="31" y="29"/>
                  <a:pt x="29" y="27"/>
                  <a:pt x="29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25"/>
                  <a:pt x="28" y="24"/>
                  <a:pt x="28" y="24"/>
                </a:cubicBezTo>
                <a:cubicBezTo>
                  <a:pt x="27" y="24"/>
                  <a:pt x="27" y="23"/>
                  <a:pt x="27" y="23"/>
                </a:cubicBezTo>
                <a:cubicBezTo>
                  <a:pt x="27" y="22"/>
                  <a:pt x="26" y="21"/>
                  <a:pt x="27" y="20"/>
                </a:cubicBezTo>
                <a:cubicBezTo>
                  <a:pt x="27" y="20"/>
                  <a:pt x="28" y="20"/>
                  <a:pt x="28" y="20"/>
                </a:cubicBezTo>
                <a:cubicBezTo>
                  <a:pt x="28" y="20"/>
                  <a:pt x="28" y="19"/>
                  <a:pt x="28" y="18"/>
                </a:cubicBezTo>
                <a:cubicBezTo>
                  <a:pt x="27" y="16"/>
                  <a:pt x="28" y="16"/>
                  <a:pt x="28" y="15"/>
                </a:cubicBezTo>
                <a:cubicBezTo>
                  <a:pt x="29" y="14"/>
                  <a:pt x="30" y="14"/>
                  <a:pt x="30" y="14"/>
                </a:cubicBezTo>
                <a:cubicBezTo>
                  <a:pt x="30" y="14"/>
                  <a:pt x="31" y="14"/>
                  <a:pt x="31" y="13"/>
                </a:cubicBezTo>
                <a:cubicBezTo>
                  <a:pt x="32" y="13"/>
                  <a:pt x="33" y="12"/>
                  <a:pt x="34" y="12"/>
                </a:cubicBezTo>
                <a:cubicBezTo>
                  <a:pt x="39" y="12"/>
                  <a:pt x="41" y="15"/>
                  <a:pt x="41" y="15"/>
                </a:cubicBezTo>
                <a:cubicBezTo>
                  <a:pt x="41" y="15"/>
                  <a:pt x="40" y="15"/>
                  <a:pt x="40" y="14"/>
                </a:cubicBez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40" y="14"/>
                  <a:pt x="40" y="15"/>
                </a:cubicBez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1" y="16"/>
                  <a:pt x="40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16"/>
                  <a:pt x="40" y="17"/>
                  <a:pt x="40" y="18"/>
                </a:cubicBezTo>
                <a:cubicBezTo>
                  <a:pt x="40" y="19"/>
                  <a:pt x="40" y="20"/>
                  <a:pt x="40" y="20"/>
                </a:cubicBezTo>
                <a:cubicBezTo>
                  <a:pt x="40" y="20"/>
                  <a:pt x="41" y="20"/>
                  <a:pt x="41" y="20"/>
                </a:cubicBezTo>
                <a:cubicBezTo>
                  <a:pt x="42" y="21"/>
                  <a:pt x="41" y="22"/>
                  <a:pt x="41" y="23"/>
                </a:cubicBezTo>
                <a:cubicBezTo>
                  <a:pt x="41" y="23"/>
                  <a:pt x="41" y="24"/>
                  <a:pt x="40" y="24"/>
                </a:cubicBezTo>
                <a:cubicBezTo>
                  <a:pt x="40" y="24"/>
                  <a:pt x="39" y="25"/>
                  <a:pt x="39" y="25"/>
                </a:cubicBezTo>
                <a:cubicBezTo>
                  <a:pt x="39" y="25"/>
                  <a:pt x="39" y="25"/>
                  <a:pt x="39" y="25"/>
                </a:cubicBezTo>
                <a:cubicBezTo>
                  <a:pt x="39" y="27"/>
                  <a:pt x="37" y="29"/>
                  <a:pt x="37" y="29"/>
                </a:cubicBezTo>
                <a:cubicBezTo>
                  <a:pt x="37" y="29"/>
                  <a:pt x="37" y="30"/>
                  <a:pt x="38" y="30"/>
                </a:cubicBezTo>
                <a:cubicBezTo>
                  <a:pt x="38" y="31"/>
                  <a:pt x="38" y="31"/>
                  <a:pt x="38" y="31"/>
                </a:cubicBezTo>
                <a:cubicBezTo>
                  <a:pt x="38" y="31"/>
                  <a:pt x="38" y="31"/>
                  <a:pt x="38" y="31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2"/>
                  <a:pt x="39" y="32"/>
                  <a:pt x="39" y="32"/>
                </a:cubicBezTo>
                <a:cubicBezTo>
                  <a:pt x="41" y="33"/>
                  <a:pt x="47" y="35"/>
                  <a:pt x="48" y="35"/>
                </a:cubicBezTo>
                <a:close/>
                <a:moveTo>
                  <a:pt x="20" y="33"/>
                </a:moveTo>
                <a:cubicBezTo>
                  <a:pt x="20" y="33"/>
                  <a:pt x="24" y="32"/>
                  <a:pt x="28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26" y="30"/>
                  <a:pt x="23" y="29"/>
                  <a:pt x="23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3" y="29"/>
                  <a:pt x="22" y="29"/>
                  <a:pt x="22" y="29"/>
                </a:cubicBezTo>
                <a:cubicBezTo>
                  <a:pt x="22" y="29"/>
                  <a:pt x="22" y="28"/>
                  <a:pt x="22" y="28"/>
                </a:cubicBezTo>
                <a:cubicBezTo>
                  <a:pt x="24" y="28"/>
                  <a:pt x="25" y="27"/>
                  <a:pt x="25" y="27"/>
                </a:cubicBezTo>
                <a:cubicBezTo>
                  <a:pt x="25" y="27"/>
                  <a:pt x="25" y="26"/>
                  <a:pt x="26" y="24"/>
                </a:cubicBezTo>
                <a:cubicBezTo>
                  <a:pt x="25" y="24"/>
                  <a:pt x="25" y="24"/>
                  <a:pt x="25" y="23"/>
                </a:cubicBezTo>
                <a:cubicBezTo>
                  <a:pt x="24" y="21"/>
                  <a:pt x="25" y="19"/>
                  <a:pt x="26" y="19"/>
                </a:cubicBezTo>
                <a:cubicBezTo>
                  <a:pt x="26" y="18"/>
                  <a:pt x="26" y="18"/>
                  <a:pt x="26" y="18"/>
                </a:cubicBezTo>
                <a:cubicBezTo>
                  <a:pt x="25" y="15"/>
                  <a:pt x="24" y="14"/>
                  <a:pt x="23" y="14"/>
                </a:cubicBezTo>
                <a:cubicBezTo>
                  <a:pt x="22" y="13"/>
                  <a:pt x="22" y="14"/>
                  <a:pt x="22" y="14"/>
                </a:cubicBezTo>
                <a:cubicBezTo>
                  <a:pt x="22" y="14"/>
                  <a:pt x="22" y="13"/>
                  <a:pt x="19" y="13"/>
                </a:cubicBezTo>
                <a:cubicBezTo>
                  <a:pt x="17" y="13"/>
                  <a:pt x="14" y="15"/>
                  <a:pt x="14" y="18"/>
                </a:cubicBezTo>
                <a:cubicBezTo>
                  <a:pt x="12" y="22"/>
                  <a:pt x="14" y="28"/>
                  <a:pt x="14" y="28"/>
                </a:cubicBezTo>
                <a:cubicBezTo>
                  <a:pt x="14" y="28"/>
                  <a:pt x="16" y="28"/>
                  <a:pt x="17" y="28"/>
                </a:cubicBezTo>
                <a:cubicBezTo>
                  <a:pt x="17" y="28"/>
                  <a:pt x="17" y="29"/>
                  <a:pt x="17" y="29"/>
                </a:cubicBezTo>
                <a:cubicBezTo>
                  <a:pt x="17" y="29"/>
                  <a:pt x="17" y="29"/>
                  <a:pt x="16" y="29"/>
                </a:cubicBezTo>
                <a:cubicBezTo>
                  <a:pt x="16" y="29"/>
                  <a:pt x="16" y="29"/>
                  <a:pt x="16" y="29"/>
                </a:cubicBezTo>
                <a:cubicBezTo>
                  <a:pt x="16" y="29"/>
                  <a:pt x="11" y="31"/>
                  <a:pt x="10" y="31"/>
                </a:cubicBezTo>
                <a:cubicBezTo>
                  <a:pt x="10" y="31"/>
                  <a:pt x="8" y="45"/>
                  <a:pt x="8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5" y="45"/>
                  <a:pt x="15" y="45"/>
                  <a:pt x="15" y="44"/>
                </a:cubicBezTo>
                <a:cubicBezTo>
                  <a:pt x="18" y="34"/>
                  <a:pt x="19" y="33"/>
                  <a:pt x="20" y="33"/>
                </a:cubicBezTo>
                <a:close/>
                <a:moveTo>
                  <a:pt x="52" y="30"/>
                </a:moveTo>
                <a:cubicBezTo>
                  <a:pt x="51" y="29"/>
                  <a:pt x="51" y="29"/>
                  <a:pt x="51" y="29"/>
                </a:cubicBezTo>
                <a:cubicBezTo>
                  <a:pt x="51" y="29"/>
                  <a:pt x="51" y="29"/>
                  <a:pt x="51" y="29"/>
                </a:cubicBezTo>
                <a:cubicBezTo>
                  <a:pt x="51" y="28"/>
                  <a:pt x="51" y="28"/>
                  <a:pt x="51" y="28"/>
                </a:cubicBezTo>
                <a:cubicBezTo>
                  <a:pt x="51" y="27"/>
                  <a:pt x="51" y="26"/>
                  <a:pt x="51" y="26"/>
                </a:cubicBezTo>
                <a:cubicBezTo>
                  <a:pt x="51" y="26"/>
                  <a:pt x="51" y="26"/>
                  <a:pt x="51" y="26"/>
                </a:cubicBezTo>
                <a:cubicBezTo>
                  <a:pt x="52" y="25"/>
                  <a:pt x="52" y="24"/>
                  <a:pt x="53" y="23"/>
                </a:cubicBezTo>
                <a:cubicBezTo>
                  <a:pt x="53" y="23"/>
                  <a:pt x="53" y="23"/>
                  <a:pt x="53" y="23"/>
                </a:cubicBezTo>
                <a:cubicBezTo>
                  <a:pt x="54" y="22"/>
                  <a:pt x="54" y="22"/>
                  <a:pt x="54" y="21"/>
                </a:cubicBezTo>
                <a:cubicBezTo>
                  <a:pt x="54" y="21"/>
                  <a:pt x="55" y="19"/>
                  <a:pt x="54" y="19"/>
                </a:cubicBezTo>
                <a:cubicBezTo>
                  <a:pt x="54" y="19"/>
                  <a:pt x="54" y="19"/>
                  <a:pt x="53" y="19"/>
                </a:cubicBezTo>
                <a:cubicBezTo>
                  <a:pt x="53" y="18"/>
                  <a:pt x="54" y="17"/>
                  <a:pt x="54" y="17"/>
                </a:cubicBezTo>
                <a:cubicBezTo>
                  <a:pt x="54" y="16"/>
                  <a:pt x="53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5" y="12"/>
                  <a:pt x="44" y="13"/>
                  <a:pt x="43" y="14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6"/>
                  <a:pt x="43" y="16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7"/>
                  <a:pt x="43" y="18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8"/>
                  <a:pt x="42" y="18"/>
                  <a:pt x="42" y="19"/>
                </a:cubicBezTo>
                <a:cubicBezTo>
                  <a:pt x="42" y="19"/>
                  <a:pt x="42" y="19"/>
                  <a:pt x="42" y="19"/>
                </a:cubicBezTo>
                <a:cubicBezTo>
                  <a:pt x="42" y="19"/>
                  <a:pt x="42" y="19"/>
                  <a:pt x="42" y="19"/>
                </a:cubicBezTo>
                <a:cubicBezTo>
                  <a:pt x="43" y="19"/>
                  <a:pt x="44" y="21"/>
                  <a:pt x="43" y="23"/>
                </a:cubicBezTo>
                <a:cubicBezTo>
                  <a:pt x="43" y="24"/>
                  <a:pt x="44" y="25"/>
                  <a:pt x="44" y="26"/>
                </a:cubicBezTo>
                <a:cubicBezTo>
                  <a:pt x="45" y="26"/>
                  <a:pt x="45" y="26"/>
                  <a:pt x="45" y="26"/>
                </a:cubicBezTo>
                <a:cubicBezTo>
                  <a:pt x="45" y="26"/>
                  <a:pt x="45" y="27"/>
                  <a:pt x="45" y="28"/>
                </a:cubicBezTo>
                <a:cubicBezTo>
                  <a:pt x="44" y="28"/>
                  <a:pt x="44" y="28"/>
                  <a:pt x="44" y="29"/>
                </a:cubicBezTo>
                <a:cubicBezTo>
                  <a:pt x="44" y="29"/>
                  <a:pt x="44" y="29"/>
                  <a:pt x="44" y="29"/>
                </a:cubicBezTo>
                <a:cubicBezTo>
                  <a:pt x="44" y="30"/>
                  <a:pt x="44" y="30"/>
                  <a:pt x="44" y="30"/>
                </a:cubicBezTo>
                <a:cubicBezTo>
                  <a:pt x="43" y="30"/>
                  <a:pt x="41" y="30"/>
                  <a:pt x="40" y="31"/>
                </a:cubicBezTo>
                <a:cubicBezTo>
                  <a:pt x="40" y="31"/>
                  <a:pt x="40" y="31"/>
                  <a:pt x="40" y="31"/>
                </a:cubicBezTo>
                <a:cubicBezTo>
                  <a:pt x="43" y="32"/>
                  <a:pt x="48" y="33"/>
                  <a:pt x="48" y="33"/>
                </a:cubicBezTo>
                <a:cubicBezTo>
                  <a:pt x="49" y="33"/>
                  <a:pt x="50" y="34"/>
                  <a:pt x="53" y="44"/>
                </a:cubicBezTo>
                <a:cubicBezTo>
                  <a:pt x="53" y="45"/>
                  <a:pt x="53" y="45"/>
                  <a:pt x="53" y="45"/>
                </a:cubicBezTo>
                <a:cubicBezTo>
                  <a:pt x="63" y="45"/>
                  <a:pt x="63" y="45"/>
                  <a:pt x="63" y="45"/>
                </a:cubicBezTo>
                <a:cubicBezTo>
                  <a:pt x="62" y="40"/>
                  <a:pt x="61" y="32"/>
                  <a:pt x="60" y="32"/>
                </a:cubicBezTo>
                <a:cubicBezTo>
                  <a:pt x="59" y="32"/>
                  <a:pt x="54" y="30"/>
                  <a:pt x="52" y="30"/>
                </a:cubicBezTo>
                <a:close/>
                <a:moveTo>
                  <a:pt x="71" y="5"/>
                </a:moveTo>
                <a:cubicBezTo>
                  <a:pt x="71" y="51"/>
                  <a:pt x="71" y="51"/>
                  <a:pt x="71" y="51"/>
                </a:cubicBezTo>
                <a:cubicBezTo>
                  <a:pt x="71" y="54"/>
                  <a:pt x="68" y="56"/>
                  <a:pt x="66" y="56"/>
                </a:cubicBezTo>
                <a:cubicBezTo>
                  <a:pt x="19" y="56"/>
                  <a:pt x="19" y="56"/>
                  <a:pt x="19" y="56"/>
                </a:cubicBezTo>
                <a:cubicBezTo>
                  <a:pt x="7" y="67"/>
                  <a:pt x="7" y="67"/>
                  <a:pt x="7" y="67"/>
                </a:cubicBezTo>
                <a:cubicBezTo>
                  <a:pt x="7" y="67"/>
                  <a:pt x="6" y="67"/>
                  <a:pt x="6" y="67"/>
                </a:cubicBezTo>
                <a:cubicBezTo>
                  <a:pt x="6" y="67"/>
                  <a:pt x="5" y="67"/>
                  <a:pt x="5" y="67"/>
                </a:cubicBezTo>
                <a:cubicBezTo>
                  <a:pt x="5" y="66"/>
                  <a:pt x="4" y="66"/>
                  <a:pt x="5" y="65"/>
                </a:cubicBezTo>
                <a:cubicBezTo>
                  <a:pt x="8" y="56"/>
                  <a:pt x="8" y="56"/>
                  <a:pt x="8" y="56"/>
                </a:cubicBezTo>
                <a:cubicBezTo>
                  <a:pt x="5" y="56"/>
                  <a:pt x="5" y="56"/>
                  <a:pt x="5" y="56"/>
                </a:cubicBezTo>
                <a:cubicBezTo>
                  <a:pt x="2" y="56"/>
                  <a:pt x="0" y="54"/>
                  <a:pt x="0" y="51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8" y="0"/>
                  <a:pt x="71" y="2"/>
                  <a:pt x="71" y="5"/>
                </a:cubicBezTo>
                <a:close/>
                <a:moveTo>
                  <a:pt x="68" y="5"/>
                </a:moveTo>
                <a:cubicBezTo>
                  <a:pt x="68" y="4"/>
                  <a:pt x="67" y="3"/>
                  <a:pt x="66" y="3"/>
                </a:cubicBezTo>
                <a:cubicBezTo>
                  <a:pt x="5" y="3"/>
                  <a:pt x="5" y="3"/>
                  <a:pt x="5" y="3"/>
                </a:cubicBezTo>
                <a:cubicBezTo>
                  <a:pt x="4" y="3"/>
                  <a:pt x="3" y="4"/>
                  <a:pt x="3" y="5"/>
                </a:cubicBezTo>
                <a:cubicBezTo>
                  <a:pt x="3" y="51"/>
                  <a:pt x="3" y="51"/>
                  <a:pt x="3" y="51"/>
                </a:cubicBezTo>
                <a:cubicBezTo>
                  <a:pt x="3" y="52"/>
                  <a:pt x="4" y="53"/>
                  <a:pt x="5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11" y="53"/>
                  <a:pt x="11" y="53"/>
                  <a:pt x="12" y="54"/>
                </a:cubicBezTo>
                <a:cubicBezTo>
                  <a:pt x="12" y="54"/>
                  <a:pt x="12" y="55"/>
                  <a:pt x="12" y="55"/>
                </a:cubicBezTo>
                <a:cubicBezTo>
                  <a:pt x="10" y="60"/>
                  <a:pt x="10" y="60"/>
                  <a:pt x="10" y="60"/>
                </a:cubicBezTo>
                <a:cubicBezTo>
                  <a:pt x="18" y="53"/>
                  <a:pt x="18" y="53"/>
                  <a:pt x="18" y="53"/>
                </a:cubicBezTo>
                <a:cubicBezTo>
                  <a:pt x="18" y="53"/>
                  <a:pt x="18" y="53"/>
                  <a:pt x="19" y="53"/>
                </a:cubicBezTo>
                <a:cubicBezTo>
                  <a:pt x="66" y="53"/>
                  <a:pt x="66" y="53"/>
                  <a:pt x="66" y="53"/>
                </a:cubicBezTo>
                <a:cubicBezTo>
                  <a:pt x="67" y="53"/>
                  <a:pt x="68" y="52"/>
                  <a:pt x="68" y="51"/>
                </a:cubicBezTo>
                <a:lnTo>
                  <a:pt x="68" y="5"/>
                </a:lnTo>
                <a:close/>
                <a:moveTo>
                  <a:pt x="5" y="17"/>
                </a:moveTo>
                <a:cubicBezTo>
                  <a:pt x="6" y="17"/>
                  <a:pt x="6" y="16"/>
                  <a:pt x="6" y="16"/>
                </a:cubicBezTo>
                <a:cubicBezTo>
                  <a:pt x="6" y="6"/>
                  <a:pt x="6" y="6"/>
                  <a:pt x="6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5"/>
                </a:cubicBezTo>
                <a:cubicBezTo>
                  <a:pt x="18" y="5"/>
                  <a:pt x="18" y="4"/>
                  <a:pt x="17" y="4"/>
                </a:cubicBezTo>
                <a:cubicBezTo>
                  <a:pt x="5" y="4"/>
                  <a:pt x="5" y="4"/>
                  <a:pt x="5" y="4"/>
                </a:cubicBezTo>
                <a:cubicBezTo>
                  <a:pt x="5" y="4"/>
                  <a:pt x="5" y="4"/>
                  <a:pt x="4" y="5"/>
                </a:cubicBezTo>
                <a:cubicBezTo>
                  <a:pt x="4" y="5"/>
                  <a:pt x="4" y="5"/>
                  <a:pt x="4" y="5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16"/>
                  <a:pt x="5" y="17"/>
                  <a:pt x="5" y="17"/>
                </a:cubicBezTo>
                <a:close/>
                <a:moveTo>
                  <a:pt x="5" y="19"/>
                </a:moveTo>
                <a:cubicBezTo>
                  <a:pt x="5" y="19"/>
                  <a:pt x="4" y="19"/>
                  <a:pt x="4" y="20"/>
                </a:cubicBezTo>
                <a:cubicBezTo>
                  <a:pt x="4" y="25"/>
                  <a:pt x="4" y="25"/>
                  <a:pt x="4" y="25"/>
                </a:cubicBezTo>
                <a:cubicBezTo>
                  <a:pt x="4" y="25"/>
                  <a:pt x="5" y="26"/>
                  <a:pt x="5" y="26"/>
                </a:cubicBezTo>
                <a:cubicBezTo>
                  <a:pt x="6" y="26"/>
                  <a:pt x="6" y="25"/>
                  <a:pt x="6" y="25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19"/>
                  <a:pt x="6" y="19"/>
                  <a:pt x="5" y="1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>
              <a:latin typeface="+mn-lt"/>
            </a:endParaRPr>
          </a:p>
        </p:txBody>
      </p:sp>
      <p:sp>
        <p:nvSpPr>
          <p:cNvPr id="346" name="iCon 3">
            <a:extLst>
              <a:ext uri="{FF2B5EF4-FFF2-40B4-BE49-F238E27FC236}">
                <a16:creationId xmlns:a16="http://schemas.microsoft.com/office/drawing/2014/main" id="{9E89A9E0-3890-4019-9647-58D2AAFC601C}"/>
              </a:ext>
            </a:extLst>
          </p:cNvPr>
          <p:cNvSpPr>
            <a:spLocks noEditPoints="1"/>
          </p:cNvSpPr>
          <p:nvPr/>
        </p:nvSpPr>
        <p:spPr bwMode="auto">
          <a:xfrm>
            <a:off x="25981026" y="25691986"/>
            <a:ext cx="695325" cy="612775"/>
          </a:xfrm>
          <a:custGeom>
            <a:avLst/>
            <a:gdLst>
              <a:gd name="T0" fmla="*/ 17 w 71"/>
              <a:gd name="T1" fmla="*/ 45 h 67"/>
              <a:gd name="T2" fmla="*/ 29 w 71"/>
              <a:gd name="T3" fmla="*/ 32 h 67"/>
              <a:gd name="T4" fmla="*/ 30 w 71"/>
              <a:gd name="T5" fmla="*/ 30 h 67"/>
              <a:gd name="T6" fmla="*/ 29 w 71"/>
              <a:gd name="T7" fmla="*/ 25 h 67"/>
              <a:gd name="T8" fmla="*/ 27 w 71"/>
              <a:gd name="T9" fmla="*/ 20 h 67"/>
              <a:gd name="T10" fmla="*/ 28 w 71"/>
              <a:gd name="T11" fmla="*/ 15 h 67"/>
              <a:gd name="T12" fmla="*/ 34 w 71"/>
              <a:gd name="T13" fmla="*/ 12 h 67"/>
              <a:gd name="T14" fmla="*/ 39 w 71"/>
              <a:gd name="T15" fmla="*/ 14 h 67"/>
              <a:gd name="T16" fmla="*/ 40 w 71"/>
              <a:gd name="T17" fmla="*/ 16 h 67"/>
              <a:gd name="T18" fmla="*/ 40 w 71"/>
              <a:gd name="T19" fmla="*/ 20 h 67"/>
              <a:gd name="T20" fmla="*/ 40 w 71"/>
              <a:gd name="T21" fmla="*/ 24 h 67"/>
              <a:gd name="T22" fmla="*/ 37 w 71"/>
              <a:gd name="T23" fmla="*/ 29 h 67"/>
              <a:gd name="T24" fmla="*/ 38 w 71"/>
              <a:gd name="T25" fmla="*/ 31 h 67"/>
              <a:gd name="T26" fmla="*/ 48 w 71"/>
              <a:gd name="T27" fmla="*/ 35 h 67"/>
              <a:gd name="T28" fmla="*/ 28 w 71"/>
              <a:gd name="T29" fmla="*/ 31 h 67"/>
              <a:gd name="T30" fmla="*/ 22 w 71"/>
              <a:gd name="T31" fmla="*/ 29 h 67"/>
              <a:gd name="T32" fmla="*/ 26 w 71"/>
              <a:gd name="T33" fmla="*/ 24 h 67"/>
              <a:gd name="T34" fmla="*/ 26 w 71"/>
              <a:gd name="T35" fmla="*/ 18 h 67"/>
              <a:gd name="T36" fmla="*/ 19 w 71"/>
              <a:gd name="T37" fmla="*/ 13 h 67"/>
              <a:gd name="T38" fmla="*/ 17 w 71"/>
              <a:gd name="T39" fmla="*/ 28 h 67"/>
              <a:gd name="T40" fmla="*/ 16 w 71"/>
              <a:gd name="T41" fmla="*/ 29 h 67"/>
              <a:gd name="T42" fmla="*/ 15 w 71"/>
              <a:gd name="T43" fmla="*/ 45 h 67"/>
              <a:gd name="T44" fmla="*/ 52 w 71"/>
              <a:gd name="T45" fmla="*/ 30 h 67"/>
              <a:gd name="T46" fmla="*/ 51 w 71"/>
              <a:gd name="T47" fmla="*/ 28 h 67"/>
              <a:gd name="T48" fmla="*/ 53 w 71"/>
              <a:gd name="T49" fmla="*/ 23 h 67"/>
              <a:gd name="T50" fmla="*/ 54 w 71"/>
              <a:gd name="T51" fmla="*/ 19 h 67"/>
              <a:gd name="T52" fmla="*/ 48 w 71"/>
              <a:gd name="T53" fmla="*/ 12 h 67"/>
              <a:gd name="T54" fmla="*/ 48 w 71"/>
              <a:gd name="T55" fmla="*/ 12 h 67"/>
              <a:gd name="T56" fmla="*/ 43 w 71"/>
              <a:gd name="T57" fmla="*/ 15 h 67"/>
              <a:gd name="T58" fmla="*/ 42 w 71"/>
              <a:gd name="T59" fmla="*/ 18 h 67"/>
              <a:gd name="T60" fmla="*/ 42 w 71"/>
              <a:gd name="T61" fmla="*/ 19 h 67"/>
              <a:gd name="T62" fmla="*/ 44 w 71"/>
              <a:gd name="T63" fmla="*/ 26 h 67"/>
              <a:gd name="T64" fmla="*/ 44 w 71"/>
              <a:gd name="T65" fmla="*/ 29 h 67"/>
              <a:gd name="T66" fmla="*/ 40 w 71"/>
              <a:gd name="T67" fmla="*/ 31 h 67"/>
              <a:gd name="T68" fmla="*/ 53 w 71"/>
              <a:gd name="T69" fmla="*/ 44 h 67"/>
              <a:gd name="T70" fmla="*/ 60 w 71"/>
              <a:gd name="T71" fmla="*/ 32 h 67"/>
              <a:gd name="T72" fmla="*/ 71 w 71"/>
              <a:gd name="T73" fmla="*/ 51 h 67"/>
              <a:gd name="T74" fmla="*/ 7 w 71"/>
              <a:gd name="T75" fmla="*/ 67 h 67"/>
              <a:gd name="T76" fmla="*/ 5 w 71"/>
              <a:gd name="T77" fmla="*/ 65 h 67"/>
              <a:gd name="T78" fmla="*/ 0 w 71"/>
              <a:gd name="T79" fmla="*/ 51 h 67"/>
              <a:gd name="T80" fmla="*/ 66 w 71"/>
              <a:gd name="T81" fmla="*/ 0 h 67"/>
              <a:gd name="T82" fmla="*/ 66 w 71"/>
              <a:gd name="T83" fmla="*/ 3 h 67"/>
              <a:gd name="T84" fmla="*/ 3 w 71"/>
              <a:gd name="T85" fmla="*/ 51 h 67"/>
              <a:gd name="T86" fmla="*/ 12 w 71"/>
              <a:gd name="T87" fmla="*/ 54 h 67"/>
              <a:gd name="T88" fmla="*/ 18 w 71"/>
              <a:gd name="T89" fmla="*/ 53 h 67"/>
              <a:gd name="T90" fmla="*/ 68 w 71"/>
              <a:gd name="T91" fmla="*/ 51 h 67"/>
              <a:gd name="T92" fmla="*/ 6 w 71"/>
              <a:gd name="T93" fmla="*/ 16 h 67"/>
              <a:gd name="T94" fmla="*/ 18 w 71"/>
              <a:gd name="T95" fmla="*/ 5 h 67"/>
              <a:gd name="T96" fmla="*/ 4 w 71"/>
              <a:gd name="T97" fmla="*/ 5 h 67"/>
              <a:gd name="T98" fmla="*/ 5 w 71"/>
              <a:gd name="T99" fmla="*/ 17 h 67"/>
              <a:gd name="T100" fmla="*/ 4 w 71"/>
              <a:gd name="T101" fmla="*/ 25 h 67"/>
              <a:gd name="T102" fmla="*/ 6 w 71"/>
              <a:gd name="T103" fmla="*/ 20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1" h="67">
                <a:moveTo>
                  <a:pt x="48" y="35"/>
                </a:moveTo>
                <a:cubicBezTo>
                  <a:pt x="48" y="35"/>
                  <a:pt x="51" y="45"/>
                  <a:pt x="51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7" y="45"/>
                  <a:pt x="19" y="35"/>
                  <a:pt x="20" y="35"/>
                </a:cubicBezTo>
                <a:cubicBezTo>
                  <a:pt x="21" y="35"/>
                  <a:pt x="27" y="33"/>
                  <a:pt x="29" y="32"/>
                </a:cubicBezTo>
                <a:cubicBezTo>
                  <a:pt x="29" y="32"/>
                  <a:pt x="29" y="32"/>
                  <a:pt x="29" y="32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0" y="31"/>
                  <a:pt x="30" y="30"/>
                </a:cubicBezTo>
                <a:cubicBezTo>
                  <a:pt x="30" y="30"/>
                  <a:pt x="31" y="29"/>
                  <a:pt x="31" y="29"/>
                </a:cubicBezTo>
                <a:cubicBezTo>
                  <a:pt x="31" y="29"/>
                  <a:pt x="29" y="27"/>
                  <a:pt x="29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25"/>
                  <a:pt x="28" y="24"/>
                  <a:pt x="28" y="24"/>
                </a:cubicBezTo>
                <a:cubicBezTo>
                  <a:pt x="27" y="24"/>
                  <a:pt x="27" y="23"/>
                  <a:pt x="27" y="23"/>
                </a:cubicBezTo>
                <a:cubicBezTo>
                  <a:pt x="27" y="22"/>
                  <a:pt x="26" y="21"/>
                  <a:pt x="27" y="20"/>
                </a:cubicBezTo>
                <a:cubicBezTo>
                  <a:pt x="27" y="20"/>
                  <a:pt x="28" y="20"/>
                  <a:pt x="28" y="20"/>
                </a:cubicBezTo>
                <a:cubicBezTo>
                  <a:pt x="28" y="20"/>
                  <a:pt x="28" y="19"/>
                  <a:pt x="28" y="18"/>
                </a:cubicBezTo>
                <a:cubicBezTo>
                  <a:pt x="27" y="16"/>
                  <a:pt x="28" y="16"/>
                  <a:pt x="28" y="15"/>
                </a:cubicBezTo>
                <a:cubicBezTo>
                  <a:pt x="29" y="14"/>
                  <a:pt x="30" y="14"/>
                  <a:pt x="30" y="14"/>
                </a:cubicBezTo>
                <a:cubicBezTo>
                  <a:pt x="30" y="14"/>
                  <a:pt x="31" y="14"/>
                  <a:pt x="31" y="13"/>
                </a:cubicBezTo>
                <a:cubicBezTo>
                  <a:pt x="32" y="13"/>
                  <a:pt x="33" y="12"/>
                  <a:pt x="34" y="12"/>
                </a:cubicBezTo>
                <a:cubicBezTo>
                  <a:pt x="39" y="12"/>
                  <a:pt x="41" y="15"/>
                  <a:pt x="41" y="15"/>
                </a:cubicBezTo>
                <a:cubicBezTo>
                  <a:pt x="41" y="15"/>
                  <a:pt x="40" y="15"/>
                  <a:pt x="40" y="14"/>
                </a:cubicBez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40" y="14"/>
                  <a:pt x="40" y="15"/>
                </a:cubicBez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1" y="16"/>
                  <a:pt x="40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16"/>
                  <a:pt x="40" y="17"/>
                  <a:pt x="40" y="18"/>
                </a:cubicBezTo>
                <a:cubicBezTo>
                  <a:pt x="40" y="19"/>
                  <a:pt x="40" y="20"/>
                  <a:pt x="40" y="20"/>
                </a:cubicBezTo>
                <a:cubicBezTo>
                  <a:pt x="40" y="20"/>
                  <a:pt x="41" y="20"/>
                  <a:pt x="41" y="20"/>
                </a:cubicBezTo>
                <a:cubicBezTo>
                  <a:pt x="42" y="21"/>
                  <a:pt x="41" y="22"/>
                  <a:pt x="41" y="23"/>
                </a:cubicBezTo>
                <a:cubicBezTo>
                  <a:pt x="41" y="23"/>
                  <a:pt x="41" y="24"/>
                  <a:pt x="40" y="24"/>
                </a:cubicBezTo>
                <a:cubicBezTo>
                  <a:pt x="40" y="24"/>
                  <a:pt x="39" y="25"/>
                  <a:pt x="39" y="25"/>
                </a:cubicBezTo>
                <a:cubicBezTo>
                  <a:pt x="39" y="25"/>
                  <a:pt x="39" y="25"/>
                  <a:pt x="39" y="25"/>
                </a:cubicBezTo>
                <a:cubicBezTo>
                  <a:pt x="39" y="27"/>
                  <a:pt x="37" y="29"/>
                  <a:pt x="37" y="29"/>
                </a:cubicBezTo>
                <a:cubicBezTo>
                  <a:pt x="37" y="29"/>
                  <a:pt x="37" y="30"/>
                  <a:pt x="38" y="30"/>
                </a:cubicBezTo>
                <a:cubicBezTo>
                  <a:pt x="38" y="31"/>
                  <a:pt x="38" y="31"/>
                  <a:pt x="38" y="31"/>
                </a:cubicBezTo>
                <a:cubicBezTo>
                  <a:pt x="38" y="31"/>
                  <a:pt x="38" y="31"/>
                  <a:pt x="38" y="31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2"/>
                  <a:pt x="39" y="32"/>
                  <a:pt x="39" y="32"/>
                </a:cubicBezTo>
                <a:cubicBezTo>
                  <a:pt x="41" y="33"/>
                  <a:pt x="47" y="35"/>
                  <a:pt x="48" y="35"/>
                </a:cubicBezTo>
                <a:close/>
                <a:moveTo>
                  <a:pt x="20" y="33"/>
                </a:moveTo>
                <a:cubicBezTo>
                  <a:pt x="20" y="33"/>
                  <a:pt x="24" y="32"/>
                  <a:pt x="28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26" y="30"/>
                  <a:pt x="23" y="29"/>
                  <a:pt x="23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3" y="29"/>
                  <a:pt x="22" y="29"/>
                  <a:pt x="22" y="29"/>
                </a:cubicBezTo>
                <a:cubicBezTo>
                  <a:pt x="22" y="29"/>
                  <a:pt x="22" y="28"/>
                  <a:pt x="22" y="28"/>
                </a:cubicBezTo>
                <a:cubicBezTo>
                  <a:pt x="24" y="28"/>
                  <a:pt x="25" y="27"/>
                  <a:pt x="25" y="27"/>
                </a:cubicBezTo>
                <a:cubicBezTo>
                  <a:pt x="25" y="27"/>
                  <a:pt x="25" y="26"/>
                  <a:pt x="26" y="24"/>
                </a:cubicBezTo>
                <a:cubicBezTo>
                  <a:pt x="25" y="24"/>
                  <a:pt x="25" y="24"/>
                  <a:pt x="25" y="23"/>
                </a:cubicBezTo>
                <a:cubicBezTo>
                  <a:pt x="24" y="21"/>
                  <a:pt x="25" y="19"/>
                  <a:pt x="26" y="19"/>
                </a:cubicBezTo>
                <a:cubicBezTo>
                  <a:pt x="26" y="18"/>
                  <a:pt x="26" y="18"/>
                  <a:pt x="26" y="18"/>
                </a:cubicBezTo>
                <a:cubicBezTo>
                  <a:pt x="25" y="15"/>
                  <a:pt x="24" y="14"/>
                  <a:pt x="23" y="14"/>
                </a:cubicBezTo>
                <a:cubicBezTo>
                  <a:pt x="22" y="13"/>
                  <a:pt x="22" y="14"/>
                  <a:pt x="22" y="14"/>
                </a:cubicBezTo>
                <a:cubicBezTo>
                  <a:pt x="22" y="14"/>
                  <a:pt x="22" y="13"/>
                  <a:pt x="19" y="13"/>
                </a:cubicBezTo>
                <a:cubicBezTo>
                  <a:pt x="17" y="13"/>
                  <a:pt x="14" y="15"/>
                  <a:pt x="14" y="18"/>
                </a:cubicBezTo>
                <a:cubicBezTo>
                  <a:pt x="12" y="22"/>
                  <a:pt x="14" y="28"/>
                  <a:pt x="14" y="28"/>
                </a:cubicBezTo>
                <a:cubicBezTo>
                  <a:pt x="14" y="28"/>
                  <a:pt x="16" y="28"/>
                  <a:pt x="17" y="28"/>
                </a:cubicBezTo>
                <a:cubicBezTo>
                  <a:pt x="17" y="28"/>
                  <a:pt x="17" y="29"/>
                  <a:pt x="17" y="29"/>
                </a:cubicBezTo>
                <a:cubicBezTo>
                  <a:pt x="17" y="29"/>
                  <a:pt x="17" y="29"/>
                  <a:pt x="16" y="29"/>
                </a:cubicBezTo>
                <a:cubicBezTo>
                  <a:pt x="16" y="29"/>
                  <a:pt x="16" y="29"/>
                  <a:pt x="16" y="29"/>
                </a:cubicBezTo>
                <a:cubicBezTo>
                  <a:pt x="16" y="29"/>
                  <a:pt x="11" y="31"/>
                  <a:pt x="10" y="31"/>
                </a:cubicBezTo>
                <a:cubicBezTo>
                  <a:pt x="10" y="31"/>
                  <a:pt x="8" y="45"/>
                  <a:pt x="8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5" y="45"/>
                  <a:pt x="15" y="45"/>
                  <a:pt x="15" y="44"/>
                </a:cubicBezTo>
                <a:cubicBezTo>
                  <a:pt x="18" y="34"/>
                  <a:pt x="19" y="33"/>
                  <a:pt x="20" y="33"/>
                </a:cubicBezTo>
                <a:close/>
                <a:moveTo>
                  <a:pt x="52" y="30"/>
                </a:moveTo>
                <a:cubicBezTo>
                  <a:pt x="51" y="29"/>
                  <a:pt x="51" y="29"/>
                  <a:pt x="51" y="29"/>
                </a:cubicBezTo>
                <a:cubicBezTo>
                  <a:pt x="51" y="29"/>
                  <a:pt x="51" y="29"/>
                  <a:pt x="51" y="29"/>
                </a:cubicBezTo>
                <a:cubicBezTo>
                  <a:pt x="51" y="28"/>
                  <a:pt x="51" y="28"/>
                  <a:pt x="51" y="28"/>
                </a:cubicBezTo>
                <a:cubicBezTo>
                  <a:pt x="51" y="27"/>
                  <a:pt x="51" y="26"/>
                  <a:pt x="51" y="26"/>
                </a:cubicBezTo>
                <a:cubicBezTo>
                  <a:pt x="51" y="26"/>
                  <a:pt x="51" y="26"/>
                  <a:pt x="51" y="26"/>
                </a:cubicBezTo>
                <a:cubicBezTo>
                  <a:pt x="52" y="25"/>
                  <a:pt x="52" y="24"/>
                  <a:pt x="53" y="23"/>
                </a:cubicBezTo>
                <a:cubicBezTo>
                  <a:pt x="53" y="23"/>
                  <a:pt x="53" y="23"/>
                  <a:pt x="53" y="23"/>
                </a:cubicBezTo>
                <a:cubicBezTo>
                  <a:pt x="54" y="22"/>
                  <a:pt x="54" y="22"/>
                  <a:pt x="54" y="21"/>
                </a:cubicBezTo>
                <a:cubicBezTo>
                  <a:pt x="54" y="21"/>
                  <a:pt x="55" y="19"/>
                  <a:pt x="54" y="19"/>
                </a:cubicBezTo>
                <a:cubicBezTo>
                  <a:pt x="54" y="19"/>
                  <a:pt x="54" y="19"/>
                  <a:pt x="53" y="19"/>
                </a:cubicBezTo>
                <a:cubicBezTo>
                  <a:pt x="53" y="18"/>
                  <a:pt x="54" y="17"/>
                  <a:pt x="54" y="17"/>
                </a:cubicBezTo>
                <a:cubicBezTo>
                  <a:pt x="54" y="16"/>
                  <a:pt x="53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5" y="12"/>
                  <a:pt x="44" y="13"/>
                  <a:pt x="43" y="14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6"/>
                  <a:pt x="43" y="16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7"/>
                  <a:pt x="43" y="18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8"/>
                  <a:pt x="42" y="18"/>
                  <a:pt x="42" y="19"/>
                </a:cubicBezTo>
                <a:cubicBezTo>
                  <a:pt x="42" y="19"/>
                  <a:pt x="42" y="19"/>
                  <a:pt x="42" y="19"/>
                </a:cubicBezTo>
                <a:cubicBezTo>
                  <a:pt x="42" y="19"/>
                  <a:pt x="42" y="19"/>
                  <a:pt x="42" y="19"/>
                </a:cubicBezTo>
                <a:cubicBezTo>
                  <a:pt x="43" y="19"/>
                  <a:pt x="44" y="21"/>
                  <a:pt x="43" y="23"/>
                </a:cubicBezTo>
                <a:cubicBezTo>
                  <a:pt x="43" y="24"/>
                  <a:pt x="44" y="25"/>
                  <a:pt x="44" y="26"/>
                </a:cubicBezTo>
                <a:cubicBezTo>
                  <a:pt x="45" y="26"/>
                  <a:pt x="45" y="26"/>
                  <a:pt x="45" y="26"/>
                </a:cubicBezTo>
                <a:cubicBezTo>
                  <a:pt x="45" y="26"/>
                  <a:pt x="45" y="27"/>
                  <a:pt x="45" y="28"/>
                </a:cubicBezTo>
                <a:cubicBezTo>
                  <a:pt x="44" y="28"/>
                  <a:pt x="44" y="28"/>
                  <a:pt x="44" y="29"/>
                </a:cubicBezTo>
                <a:cubicBezTo>
                  <a:pt x="44" y="29"/>
                  <a:pt x="44" y="29"/>
                  <a:pt x="44" y="29"/>
                </a:cubicBezTo>
                <a:cubicBezTo>
                  <a:pt x="44" y="30"/>
                  <a:pt x="44" y="30"/>
                  <a:pt x="44" y="30"/>
                </a:cubicBezTo>
                <a:cubicBezTo>
                  <a:pt x="43" y="30"/>
                  <a:pt x="41" y="30"/>
                  <a:pt x="40" y="31"/>
                </a:cubicBezTo>
                <a:cubicBezTo>
                  <a:pt x="40" y="31"/>
                  <a:pt x="40" y="31"/>
                  <a:pt x="40" y="31"/>
                </a:cubicBezTo>
                <a:cubicBezTo>
                  <a:pt x="43" y="32"/>
                  <a:pt x="48" y="33"/>
                  <a:pt x="48" y="33"/>
                </a:cubicBezTo>
                <a:cubicBezTo>
                  <a:pt x="49" y="33"/>
                  <a:pt x="50" y="34"/>
                  <a:pt x="53" y="44"/>
                </a:cubicBezTo>
                <a:cubicBezTo>
                  <a:pt x="53" y="45"/>
                  <a:pt x="53" y="45"/>
                  <a:pt x="53" y="45"/>
                </a:cubicBezTo>
                <a:cubicBezTo>
                  <a:pt x="63" y="45"/>
                  <a:pt x="63" y="45"/>
                  <a:pt x="63" y="45"/>
                </a:cubicBezTo>
                <a:cubicBezTo>
                  <a:pt x="62" y="40"/>
                  <a:pt x="61" y="32"/>
                  <a:pt x="60" y="32"/>
                </a:cubicBezTo>
                <a:cubicBezTo>
                  <a:pt x="59" y="32"/>
                  <a:pt x="54" y="30"/>
                  <a:pt x="52" y="30"/>
                </a:cubicBezTo>
                <a:close/>
                <a:moveTo>
                  <a:pt x="71" y="5"/>
                </a:moveTo>
                <a:cubicBezTo>
                  <a:pt x="71" y="51"/>
                  <a:pt x="71" y="51"/>
                  <a:pt x="71" y="51"/>
                </a:cubicBezTo>
                <a:cubicBezTo>
                  <a:pt x="71" y="54"/>
                  <a:pt x="68" y="56"/>
                  <a:pt x="66" y="56"/>
                </a:cubicBezTo>
                <a:cubicBezTo>
                  <a:pt x="19" y="56"/>
                  <a:pt x="19" y="56"/>
                  <a:pt x="19" y="56"/>
                </a:cubicBezTo>
                <a:cubicBezTo>
                  <a:pt x="7" y="67"/>
                  <a:pt x="7" y="67"/>
                  <a:pt x="7" y="67"/>
                </a:cubicBezTo>
                <a:cubicBezTo>
                  <a:pt x="7" y="67"/>
                  <a:pt x="6" y="67"/>
                  <a:pt x="6" y="67"/>
                </a:cubicBezTo>
                <a:cubicBezTo>
                  <a:pt x="6" y="67"/>
                  <a:pt x="5" y="67"/>
                  <a:pt x="5" y="67"/>
                </a:cubicBezTo>
                <a:cubicBezTo>
                  <a:pt x="5" y="66"/>
                  <a:pt x="4" y="66"/>
                  <a:pt x="5" y="65"/>
                </a:cubicBezTo>
                <a:cubicBezTo>
                  <a:pt x="8" y="56"/>
                  <a:pt x="8" y="56"/>
                  <a:pt x="8" y="56"/>
                </a:cubicBezTo>
                <a:cubicBezTo>
                  <a:pt x="5" y="56"/>
                  <a:pt x="5" y="56"/>
                  <a:pt x="5" y="56"/>
                </a:cubicBezTo>
                <a:cubicBezTo>
                  <a:pt x="2" y="56"/>
                  <a:pt x="0" y="54"/>
                  <a:pt x="0" y="51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8" y="0"/>
                  <a:pt x="71" y="2"/>
                  <a:pt x="71" y="5"/>
                </a:cubicBezTo>
                <a:close/>
                <a:moveTo>
                  <a:pt x="68" y="5"/>
                </a:moveTo>
                <a:cubicBezTo>
                  <a:pt x="68" y="4"/>
                  <a:pt x="67" y="3"/>
                  <a:pt x="66" y="3"/>
                </a:cubicBezTo>
                <a:cubicBezTo>
                  <a:pt x="5" y="3"/>
                  <a:pt x="5" y="3"/>
                  <a:pt x="5" y="3"/>
                </a:cubicBezTo>
                <a:cubicBezTo>
                  <a:pt x="4" y="3"/>
                  <a:pt x="3" y="4"/>
                  <a:pt x="3" y="5"/>
                </a:cubicBezTo>
                <a:cubicBezTo>
                  <a:pt x="3" y="51"/>
                  <a:pt x="3" y="51"/>
                  <a:pt x="3" y="51"/>
                </a:cubicBezTo>
                <a:cubicBezTo>
                  <a:pt x="3" y="52"/>
                  <a:pt x="4" y="53"/>
                  <a:pt x="5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11" y="53"/>
                  <a:pt x="11" y="53"/>
                  <a:pt x="12" y="54"/>
                </a:cubicBezTo>
                <a:cubicBezTo>
                  <a:pt x="12" y="54"/>
                  <a:pt x="12" y="55"/>
                  <a:pt x="12" y="55"/>
                </a:cubicBezTo>
                <a:cubicBezTo>
                  <a:pt x="10" y="60"/>
                  <a:pt x="10" y="60"/>
                  <a:pt x="10" y="60"/>
                </a:cubicBezTo>
                <a:cubicBezTo>
                  <a:pt x="18" y="53"/>
                  <a:pt x="18" y="53"/>
                  <a:pt x="18" y="53"/>
                </a:cubicBezTo>
                <a:cubicBezTo>
                  <a:pt x="18" y="53"/>
                  <a:pt x="18" y="53"/>
                  <a:pt x="19" y="53"/>
                </a:cubicBezTo>
                <a:cubicBezTo>
                  <a:pt x="66" y="53"/>
                  <a:pt x="66" y="53"/>
                  <a:pt x="66" y="53"/>
                </a:cubicBezTo>
                <a:cubicBezTo>
                  <a:pt x="67" y="53"/>
                  <a:pt x="68" y="52"/>
                  <a:pt x="68" y="51"/>
                </a:cubicBezTo>
                <a:lnTo>
                  <a:pt x="68" y="5"/>
                </a:lnTo>
                <a:close/>
                <a:moveTo>
                  <a:pt x="5" y="17"/>
                </a:moveTo>
                <a:cubicBezTo>
                  <a:pt x="6" y="17"/>
                  <a:pt x="6" y="16"/>
                  <a:pt x="6" y="16"/>
                </a:cubicBezTo>
                <a:cubicBezTo>
                  <a:pt x="6" y="6"/>
                  <a:pt x="6" y="6"/>
                  <a:pt x="6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5"/>
                </a:cubicBezTo>
                <a:cubicBezTo>
                  <a:pt x="18" y="5"/>
                  <a:pt x="18" y="4"/>
                  <a:pt x="17" y="4"/>
                </a:cubicBezTo>
                <a:cubicBezTo>
                  <a:pt x="5" y="4"/>
                  <a:pt x="5" y="4"/>
                  <a:pt x="5" y="4"/>
                </a:cubicBezTo>
                <a:cubicBezTo>
                  <a:pt x="5" y="4"/>
                  <a:pt x="5" y="4"/>
                  <a:pt x="4" y="5"/>
                </a:cubicBezTo>
                <a:cubicBezTo>
                  <a:pt x="4" y="5"/>
                  <a:pt x="4" y="5"/>
                  <a:pt x="4" y="5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16"/>
                  <a:pt x="5" y="17"/>
                  <a:pt x="5" y="17"/>
                </a:cubicBezTo>
                <a:close/>
                <a:moveTo>
                  <a:pt x="5" y="19"/>
                </a:moveTo>
                <a:cubicBezTo>
                  <a:pt x="5" y="19"/>
                  <a:pt x="4" y="19"/>
                  <a:pt x="4" y="20"/>
                </a:cubicBezTo>
                <a:cubicBezTo>
                  <a:pt x="4" y="25"/>
                  <a:pt x="4" y="25"/>
                  <a:pt x="4" y="25"/>
                </a:cubicBezTo>
                <a:cubicBezTo>
                  <a:pt x="4" y="25"/>
                  <a:pt x="5" y="26"/>
                  <a:pt x="5" y="26"/>
                </a:cubicBezTo>
                <a:cubicBezTo>
                  <a:pt x="6" y="26"/>
                  <a:pt x="6" y="25"/>
                  <a:pt x="6" y="25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19"/>
                  <a:pt x="6" y="19"/>
                  <a:pt x="5" y="1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>
              <a:latin typeface="+mn-lt"/>
            </a:endParaRPr>
          </a:p>
        </p:txBody>
      </p:sp>
      <p:sp>
        <p:nvSpPr>
          <p:cNvPr id="347" name="iCon 3">
            <a:extLst>
              <a:ext uri="{FF2B5EF4-FFF2-40B4-BE49-F238E27FC236}">
                <a16:creationId xmlns:a16="http://schemas.microsoft.com/office/drawing/2014/main" id="{55B24062-AC22-47F5-B435-4DC213905AE4}"/>
              </a:ext>
            </a:extLst>
          </p:cNvPr>
          <p:cNvSpPr>
            <a:spLocks noEditPoints="1"/>
          </p:cNvSpPr>
          <p:nvPr/>
        </p:nvSpPr>
        <p:spPr bwMode="auto">
          <a:xfrm>
            <a:off x="29133801" y="25569748"/>
            <a:ext cx="696912" cy="612775"/>
          </a:xfrm>
          <a:custGeom>
            <a:avLst/>
            <a:gdLst>
              <a:gd name="T0" fmla="*/ 17 w 71"/>
              <a:gd name="T1" fmla="*/ 45 h 67"/>
              <a:gd name="T2" fmla="*/ 29 w 71"/>
              <a:gd name="T3" fmla="*/ 32 h 67"/>
              <a:gd name="T4" fmla="*/ 30 w 71"/>
              <a:gd name="T5" fmla="*/ 30 h 67"/>
              <a:gd name="T6" fmla="*/ 29 w 71"/>
              <a:gd name="T7" fmla="*/ 25 h 67"/>
              <a:gd name="T8" fmla="*/ 27 w 71"/>
              <a:gd name="T9" fmla="*/ 20 h 67"/>
              <a:gd name="T10" fmla="*/ 28 w 71"/>
              <a:gd name="T11" fmla="*/ 15 h 67"/>
              <a:gd name="T12" fmla="*/ 34 w 71"/>
              <a:gd name="T13" fmla="*/ 12 h 67"/>
              <a:gd name="T14" fmla="*/ 39 w 71"/>
              <a:gd name="T15" fmla="*/ 14 h 67"/>
              <a:gd name="T16" fmla="*/ 40 w 71"/>
              <a:gd name="T17" fmla="*/ 16 h 67"/>
              <a:gd name="T18" fmla="*/ 40 w 71"/>
              <a:gd name="T19" fmla="*/ 20 h 67"/>
              <a:gd name="T20" fmla="*/ 40 w 71"/>
              <a:gd name="T21" fmla="*/ 24 h 67"/>
              <a:gd name="T22" fmla="*/ 37 w 71"/>
              <a:gd name="T23" fmla="*/ 29 h 67"/>
              <a:gd name="T24" fmla="*/ 38 w 71"/>
              <a:gd name="T25" fmla="*/ 31 h 67"/>
              <a:gd name="T26" fmla="*/ 48 w 71"/>
              <a:gd name="T27" fmla="*/ 35 h 67"/>
              <a:gd name="T28" fmla="*/ 28 w 71"/>
              <a:gd name="T29" fmla="*/ 31 h 67"/>
              <a:gd name="T30" fmla="*/ 22 w 71"/>
              <a:gd name="T31" fmla="*/ 29 h 67"/>
              <a:gd name="T32" fmla="*/ 26 w 71"/>
              <a:gd name="T33" fmla="*/ 24 h 67"/>
              <a:gd name="T34" fmla="*/ 26 w 71"/>
              <a:gd name="T35" fmla="*/ 18 h 67"/>
              <a:gd name="T36" fmla="*/ 19 w 71"/>
              <a:gd name="T37" fmla="*/ 13 h 67"/>
              <a:gd name="T38" fmla="*/ 17 w 71"/>
              <a:gd name="T39" fmla="*/ 28 h 67"/>
              <a:gd name="T40" fmla="*/ 16 w 71"/>
              <a:gd name="T41" fmla="*/ 29 h 67"/>
              <a:gd name="T42" fmla="*/ 15 w 71"/>
              <a:gd name="T43" fmla="*/ 45 h 67"/>
              <a:gd name="T44" fmla="*/ 52 w 71"/>
              <a:gd name="T45" fmla="*/ 30 h 67"/>
              <a:gd name="T46" fmla="*/ 51 w 71"/>
              <a:gd name="T47" fmla="*/ 28 h 67"/>
              <a:gd name="T48" fmla="*/ 53 w 71"/>
              <a:gd name="T49" fmla="*/ 23 h 67"/>
              <a:gd name="T50" fmla="*/ 54 w 71"/>
              <a:gd name="T51" fmla="*/ 19 h 67"/>
              <a:gd name="T52" fmla="*/ 48 w 71"/>
              <a:gd name="T53" fmla="*/ 12 h 67"/>
              <a:gd name="T54" fmla="*/ 48 w 71"/>
              <a:gd name="T55" fmla="*/ 12 h 67"/>
              <a:gd name="T56" fmla="*/ 43 w 71"/>
              <a:gd name="T57" fmla="*/ 15 h 67"/>
              <a:gd name="T58" fmla="*/ 42 w 71"/>
              <a:gd name="T59" fmla="*/ 18 h 67"/>
              <a:gd name="T60" fmla="*/ 42 w 71"/>
              <a:gd name="T61" fmla="*/ 19 h 67"/>
              <a:gd name="T62" fmla="*/ 44 w 71"/>
              <a:gd name="T63" fmla="*/ 26 h 67"/>
              <a:gd name="T64" fmla="*/ 44 w 71"/>
              <a:gd name="T65" fmla="*/ 29 h 67"/>
              <a:gd name="T66" fmla="*/ 40 w 71"/>
              <a:gd name="T67" fmla="*/ 31 h 67"/>
              <a:gd name="T68" fmla="*/ 53 w 71"/>
              <a:gd name="T69" fmla="*/ 44 h 67"/>
              <a:gd name="T70" fmla="*/ 60 w 71"/>
              <a:gd name="T71" fmla="*/ 32 h 67"/>
              <a:gd name="T72" fmla="*/ 71 w 71"/>
              <a:gd name="T73" fmla="*/ 51 h 67"/>
              <a:gd name="T74" fmla="*/ 7 w 71"/>
              <a:gd name="T75" fmla="*/ 67 h 67"/>
              <a:gd name="T76" fmla="*/ 5 w 71"/>
              <a:gd name="T77" fmla="*/ 65 h 67"/>
              <a:gd name="T78" fmla="*/ 0 w 71"/>
              <a:gd name="T79" fmla="*/ 51 h 67"/>
              <a:gd name="T80" fmla="*/ 66 w 71"/>
              <a:gd name="T81" fmla="*/ 0 h 67"/>
              <a:gd name="T82" fmla="*/ 66 w 71"/>
              <a:gd name="T83" fmla="*/ 3 h 67"/>
              <a:gd name="T84" fmla="*/ 3 w 71"/>
              <a:gd name="T85" fmla="*/ 51 h 67"/>
              <a:gd name="T86" fmla="*/ 12 w 71"/>
              <a:gd name="T87" fmla="*/ 54 h 67"/>
              <a:gd name="T88" fmla="*/ 18 w 71"/>
              <a:gd name="T89" fmla="*/ 53 h 67"/>
              <a:gd name="T90" fmla="*/ 68 w 71"/>
              <a:gd name="T91" fmla="*/ 51 h 67"/>
              <a:gd name="T92" fmla="*/ 6 w 71"/>
              <a:gd name="T93" fmla="*/ 16 h 67"/>
              <a:gd name="T94" fmla="*/ 18 w 71"/>
              <a:gd name="T95" fmla="*/ 5 h 67"/>
              <a:gd name="T96" fmla="*/ 4 w 71"/>
              <a:gd name="T97" fmla="*/ 5 h 67"/>
              <a:gd name="T98" fmla="*/ 5 w 71"/>
              <a:gd name="T99" fmla="*/ 17 h 67"/>
              <a:gd name="T100" fmla="*/ 4 w 71"/>
              <a:gd name="T101" fmla="*/ 25 h 67"/>
              <a:gd name="T102" fmla="*/ 6 w 71"/>
              <a:gd name="T103" fmla="*/ 20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1" h="67">
                <a:moveTo>
                  <a:pt x="48" y="35"/>
                </a:moveTo>
                <a:cubicBezTo>
                  <a:pt x="48" y="35"/>
                  <a:pt x="51" y="45"/>
                  <a:pt x="51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7" y="45"/>
                  <a:pt x="19" y="35"/>
                  <a:pt x="20" y="35"/>
                </a:cubicBezTo>
                <a:cubicBezTo>
                  <a:pt x="21" y="35"/>
                  <a:pt x="27" y="33"/>
                  <a:pt x="29" y="32"/>
                </a:cubicBezTo>
                <a:cubicBezTo>
                  <a:pt x="29" y="32"/>
                  <a:pt x="29" y="32"/>
                  <a:pt x="29" y="32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0" y="31"/>
                  <a:pt x="30" y="30"/>
                </a:cubicBezTo>
                <a:cubicBezTo>
                  <a:pt x="30" y="30"/>
                  <a:pt x="31" y="29"/>
                  <a:pt x="31" y="29"/>
                </a:cubicBezTo>
                <a:cubicBezTo>
                  <a:pt x="31" y="29"/>
                  <a:pt x="29" y="27"/>
                  <a:pt x="29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25"/>
                  <a:pt x="28" y="24"/>
                  <a:pt x="28" y="24"/>
                </a:cubicBezTo>
                <a:cubicBezTo>
                  <a:pt x="27" y="24"/>
                  <a:pt x="27" y="23"/>
                  <a:pt x="27" y="23"/>
                </a:cubicBezTo>
                <a:cubicBezTo>
                  <a:pt x="27" y="22"/>
                  <a:pt x="26" y="21"/>
                  <a:pt x="27" y="20"/>
                </a:cubicBezTo>
                <a:cubicBezTo>
                  <a:pt x="27" y="20"/>
                  <a:pt x="28" y="20"/>
                  <a:pt x="28" y="20"/>
                </a:cubicBezTo>
                <a:cubicBezTo>
                  <a:pt x="28" y="20"/>
                  <a:pt x="28" y="19"/>
                  <a:pt x="28" y="18"/>
                </a:cubicBezTo>
                <a:cubicBezTo>
                  <a:pt x="27" y="16"/>
                  <a:pt x="28" y="16"/>
                  <a:pt x="28" y="15"/>
                </a:cubicBezTo>
                <a:cubicBezTo>
                  <a:pt x="29" y="14"/>
                  <a:pt x="30" y="14"/>
                  <a:pt x="30" y="14"/>
                </a:cubicBezTo>
                <a:cubicBezTo>
                  <a:pt x="30" y="14"/>
                  <a:pt x="31" y="14"/>
                  <a:pt x="31" y="13"/>
                </a:cubicBezTo>
                <a:cubicBezTo>
                  <a:pt x="32" y="13"/>
                  <a:pt x="33" y="12"/>
                  <a:pt x="34" y="12"/>
                </a:cubicBezTo>
                <a:cubicBezTo>
                  <a:pt x="39" y="12"/>
                  <a:pt x="41" y="15"/>
                  <a:pt x="41" y="15"/>
                </a:cubicBezTo>
                <a:cubicBezTo>
                  <a:pt x="41" y="15"/>
                  <a:pt x="40" y="15"/>
                  <a:pt x="40" y="14"/>
                </a:cubicBez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40" y="14"/>
                  <a:pt x="40" y="15"/>
                </a:cubicBez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1" y="16"/>
                  <a:pt x="40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16"/>
                  <a:pt x="40" y="17"/>
                  <a:pt x="40" y="18"/>
                </a:cubicBezTo>
                <a:cubicBezTo>
                  <a:pt x="40" y="19"/>
                  <a:pt x="40" y="20"/>
                  <a:pt x="40" y="20"/>
                </a:cubicBezTo>
                <a:cubicBezTo>
                  <a:pt x="40" y="20"/>
                  <a:pt x="41" y="20"/>
                  <a:pt x="41" y="20"/>
                </a:cubicBezTo>
                <a:cubicBezTo>
                  <a:pt x="42" y="21"/>
                  <a:pt x="41" y="22"/>
                  <a:pt x="41" y="23"/>
                </a:cubicBezTo>
                <a:cubicBezTo>
                  <a:pt x="41" y="23"/>
                  <a:pt x="41" y="24"/>
                  <a:pt x="40" y="24"/>
                </a:cubicBezTo>
                <a:cubicBezTo>
                  <a:pt x="40" y="24"/>
                  <a:pt x="39" y="25"/>
                  <a:pt x="39" y="25"/>
                </a:cubicBezTo>
                <a:cubicBezTo>
                  <a:pt x="39" y="25"/>
                  <a:pt x="39" y="25"/>
                  <a:pt x="39" y="25"/>
                </a:cubicBezTo>
                <a:cubicBezTo>
                  <a:pt x="39" y="27"/>
                  <a:pt x="37" y="29"/>
                  <a:pt x="37" y="29"/>
                </a:cubicBezTo>
                <a:cubicBezTo>
                  <a:pt x="37" y="29"/>
                  <a:pt x="37" y="30"/>
                  <a:pt x="38" y="30"/>
                </a:cubicBezTo>
                <a:cubicBezTo>
                  <a:pt x="38" y="31"/>
                  <a:pt x="38" y="31"/>
                  <a:pt x="38" y="31"/>
                </a:cubicBezTo>
                <a:cubicBezTo>
                  <a:pt x="38" y="31"/>
                  <a:pt x="38" y="31"/>
                  <a:pt x="38" y="31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2"/>
                  <a:pt x="39" y="32"/>
                  <a:pt x="39" y="32"/>
                </a:cubicBezTo>
                <a:cubicBezTo>
                  <a:pt x="41" y="33"/>
                  <a:pt x="47" y="35"/>
                  <a:pt x="48" y="35"/>
                </a:cubicBezTo>
                <a:close/>
                <a:moveTo>
                  <a:pt x="20" y="33"/>
                </a:moveTo>
                <a:cubicBezTo>
                  <a:pt x="20" y="33"/>
                  <a:pt x="24" y="32"/>
                  <a:pt x="28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26" y="30"/>
                  <a:pt x="23" y="29"/>
                  <a:pt x="23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3" y="29"/>
                  <a:pt x="22" y="29"/>
                  <a:pt x="22" y="29"/>
                </a:cubicBezTo>
                <a:cubicBezTo>
                  <a:pt x="22" y="29"/>
                  <a:pt x="22" y="28"/>
                  <a:pt x="22" y="28"/>
                </a:cubicBezTo>
                <a:cubicBezTo>
                  <a:pt x="24" y="28"/>
                  <a:pt x="25" y="27"/>
                  <a:pt x="25" y="27"/>
                </a:cubicBezTo>
                <a:cubicBezTo>
                  <a:pt x="25" y="27"/>
                  <a:pt x="25" y="26"/>
                  <a:pt x="26" y="24"/>
                </a:cubicBezTo>
                <a:cubicBezTo>
                  <a:pt x="25" y="24"/>
                  <a:pt x="25" y="24"/>
                  <a:pt x="25" y="23"/>
                </a:cubicBezTo>
                <a:cubicBezTo>
                  <a:pt x="24" y="21"/>
                  <a:pt x="25" y="19"/>
                  <a:pt x="26" y="19"/>
                </a:cubicBezTo>
                <a:cubicBezTo>
                  <a:pt x="26" y="18"/>
                  <a:pt x="26" y="18"/>
                  <a:pt x="26" y="18"/>
                </a:cubicBezTo>
                <a:cubicBezTo>
                  <a:pt x="25" y="15"/>
                  <a:pt x="24" y="14"/>
                  <a:pt x="23" y="14"/>
                </a:cubicBezTo>
                <a:cubicBezTo>
                  <a:pt x="22" y="13"/>
                  <a:pt x="22" y="14"/>
                  <a:pt x="22" y="14"/>
                </a:cubicBezTo>
                <a:cubicBezTo>
                  <a:pt x="22" y="14"/>
                  <a:pt x="22" y="13"/>
                  <a:pt x="19" y="13"/>
                </a:cubicBezTo>
                <a:cubicBezTo>
                  <a:pt x="17" y="13"/>
                  <a:pt x="14" y="15"/>
                  <a:pt x="14" y="18"/>
                </a:cubicBezTo>
                <a:cubicBezTo>
                  <a:pt x="12" y="22"/>
                  <a:pt x="14" y="28"/>
                  <a:pt x="14" y="28"/>
                </a:cubicBezTo>
                <a:cubicBezTo>
                  <a:pt x="14" y="28"/>
                  <a:pt x="16" y="28"/>
                  <a:pt x="17" y="28"/>
                </a:cubicBezTo>
                <a:cubicBezTo>
                  <a:pt x="17" y="28"/>
                  <a:pt x="17" y="29"/>
                  <a:pt x="17" y="29"/>
                </a:cubicBezTo>
                <a:cubicBezTo>
                  <a:pt x="17" y="29"/>
                  <a:pt x="17" y="29"/>
                  <a:pt x="16" y="29"/>
                </a:cubicBezTo>
                <a:cubicBezTo>
                  <a:pt x="16" y="29"/>
                  <a:pt x="16" y="29"/>
                  <a:pt x="16" y="29"/>
                </a:cubicBezTo>
                <a:cubicBezTo>
                  <a:pt x="16" y="29"/>
                  <a:pt x="11" y="31"/>
                  <a:pt x="10" y="31"/>
                </a:cubicBezTo>
                <a:cubicBezTo>
                  <a:pt x="10" y="31"/>
                  <a:pt x="8" y="45"/>
                  <a:pt x="8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5" y="45"/>
                  <a:pt x="15" y="45"/>
                  <a:pt x="15" y="44"/>
                </a:cubicBezTo>
                <a:cubicBezTo>
                  <a:pt x="18" y="34"/>
                  <a:pt x="19" y="33"/>
                  <a:pt x="20" y="33"/>
                </a:cubicBezTo>
                <a:close/>
                <a:moveTo>
                  <a:pt x="52" y="30"/>
                </a:moveTo>
                <a:cubicBezTo>
                  <a:pt x="51" y="29"/>
                  <a:pt x="51" y="29"/>
                  <a:pt x="51" y="29"/>
                </a:cubicBezTo>
                <a:cubicBezTo>
                  <a:pt x="51" y="29"/>
                  <a:pt x="51" y="29"/>
                  <a:pt x="51" y="29"/>
                </a:cubicBezTo>
                <a:cubicBezTo>
                  <a:pt x="51" y="28"/>
                  <a:pt x="51" y="28"/>
                  <a:pt x="51" y="28"/>
                </a:cubicBezTo>
                <a:cubicBezTo>
                  <a:pt x="51" y="27"/>
                  <a:pt x="51" y="26"/>
                  <a:pt x="51" y="26"/>
                </a:cubicBezTo>
                <a:cubicBezTo>
                  <a:pt x="51" y="26"/>
                  <a:pt x="51" y="26"/>
                  <a:pt x="51" y="26"/>
                </a:cubicBezTo>
                <a:cubicBezTo>
                  <a:pt x="52" y="25"/>
                  <a:pt x="52" y="24"/>
                  <a:pt x="53" y="23"/>
                </a:cubicBezTo>
                <a:cubicBezTo>
                  <a:pt x="53" y="23"/>
                  <a:pt x="53" y="23"/>
                  <a:pt x="53" y="23"/>
                </a:cubicBezTo>
                <a:cubicBezTo>
                  <a:pt x="54" y="22"/>
                  <a:pt x="54" y="22"/>
                  <a:pt x="54" y="21"/>
                </a:cubicBezTo>
                <a:cubicBezTo>
                  <a:pt x="54" y="21"/>
                  <a:pt x="55" y="19"/>
                  <a:pt x="54" y="19"/>
                </a:cubicBezTo>
                <a:cubicBezTo>
                  <a:pt x="54" y="19"/>
                  <a:pt x="54" y="19"/>
                  <a:pt x="53" y="19"/>
                </a:cubicBezTo>
                <a:cubicBezTo>
                  <a:pt x="53" y="18"/>
                  <a:pt x="54" y="17"/>
                  <a:pt x="54" y="17"/>
                </a:cubicBezTo>
                <a:cubicBezTo>
                  <a:pt x="54" y="16"/>
                  <a:pt x="53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5" y="12"/>
                  <a:pt x="44" y="13"/>
                  <a:pt x="43" y="14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6"/>
                  <a:pt x="43" y="16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7"/>
                  <a:pt x="43" y="18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8"/>
                  <a:pt x="42" y="18"/>
                  <a:pt x="42" y="19"/>
                </a:cubicBezTo>
                <a:cubicBezTo>
                  <a:pt x="42" y="19"/>
                  <a:pt x="42" y="19"/>
                  <a:pt x="42" y="19"/>
                </a:cubicBezTo>
                <a:cubicBezTo>
                  <a:pt x="42" y="19"/>
                  <a:pt x="42" y="19"/>
                  <a:pt x="42" y="19"/>
                </a:cubicBezTo>
                <a:cubicBezTo>
                  <a:pt x="43" y="19"/>
                  <a:pt x="44" y="21"/>
                  <a:pt x="43" y="23"/>
                </a:cubicBezTo>
                <a:cubicBezTo>
                  <a:pt x="43" y="24"/>
                  <a:pt x="44" y="25"/>
                  <a:pt x="44" y="26"/>
                </a:cubicBezTo>
                <a:cubicBezTo>
                  <a:pt x="45" y="26"/>
                  <a:pt x="45" y="26"/>
                  <a:pt x="45" y="26"/>
                </a:cubicBezTo>
                <a:cubicBezTo>
                  <a:pt x="45" y="26"/>
                  <a:pt x="45" y="27"/>
                  <a:pt x="45" y="28"/>
                </a:cubicBezTo>
                <a:cubicBezTo>
                  <a:pt x="44" y="28"/>
                  <a:pt x="44" y="28"/>
                  <a:pt x="44" y="29"/>
                </a:cubicBezTo>
                <a:cubicBezTo>
                  <a:pt x="44" y="29"/>
                  <a:pt x="44" y="29"/>
                  <a:pt x="44" y="29"/>
                </a:cubicBezTo>
                <a:cubicBezTo>
                  <a:pt x="44" y="30"/>
                  <a:pt x="44" y="30"/>
                  <a:pt x="44" y="30"/>
                </a:cubicBezTo>
                <a:cubicBezTo>
                  <a:pt x="43" y="30"/>
                  <a:pt x="41" y="30"/>
                  <a:pt x="40" y="31"/>
                </a:cubicBezTo>
                <a:cubicBezTo>
                  <a:pt x="40" y="31"/>
                  <a:pt x="40" y="31"/>
                  <a:pt x="40" y="31"/>
                </a:cubicBezTo>
                <a:cubicBezTo>
                  <a:pt x="43" y="32"/>
                  <a:pt x="48" y="33"/>
                  <a:pt x="48" y="33"/>
                </a:cubicBezTo>
                <a:cubicBezTo>
                  <a:pt x="49" y="33"/>
                  <a:pt x="50" y="34"/>
                  <a:pt x="53" y="44"/>
                </a:cubicBezTo>
                <a:cubicBezTo>
                  <a:pt x="53" y="45"/>
                  <a:pt x="53" y="45"/>
                  <a:pt x="53" y="45"/>
                </a:cubicBezTo>
                <a:cubicBezTo>
                  <a:pt x="63" y="45"/>
                  <a:pt x="63" y="45"/>
                  <a:pt x="63" y="45"/>
                </a:cubicBezTo>
                <a:cubicBezTo>
                  <a:pt x="62" y="40"/>
                  <a:pt x="61" y="32"/>
                  <a:pt x="60" y="32"/>
                </a:cubicBezTo>
                <a:cubicBezTo>
                  <a:pt x="59" y="32"/>
                  <a:pt x="54" y="30"/>
                  <a:pt x="52" y="30"/>
                </a:cubicBezTo>
                <a:close/>
                <a:moveTo>
                  <a:pt x="71" y="5"/>
                </a:moveTo>
                <a:cubicBezTo>
                  <a:pt x="71" y="51"/>
                  <a:pt x="71" y="51"/>
                  <a:pt x="71" y="51"/>
                </a:cubicBezTo>
                <a:cubicBezTo>
                  <a:pt x="71" y="54"/>
                  <a:pt x="68" y="56"/>
                  <a:pt x="66" y="56"/>
                </a:cubicBezTo>
                <a:cubicBezTo>
                  <a:pt x="19" y="56"/>
                  <a:pt x="19" y="56"/>
                  <a:pt x="19" y="56"/>
                </a:cubicBezTo>
                <a:cubicBezTo>
                  <a:pt x="7" y="67"/>
                  <a:pt x="7" y="67"/>
                  <a:pt x="7" y="67"/>
                </a:cubicBezTo>
                <a:cubicBezTo>
                  <a:pt x="7" y="67"/>
                  <a:pt x="6" y="67"/>
                  <a:pt x="6" y="67"/>
                </a:cubicBezTo>
                <a:cubicBezTo>
                  <a:pt x="6" y="67"/>
                  <a:pt x="5" y="67"/>
                  <a:pt x="5" y="67"/>
                </a:cubicBezTo>
                <a:cubicBezTo>
                  <a:pt x="5" y="66"/>
                  <a:pt x="4" y="66"/>
                  <a:pt x="5" y="65"/>
                </a:cubicBezTo>
                <a:cubicBezTo>
                  <a:pt x="8" y="56"/>
                  <a:pt x="8" y="56"/>
                  <a:pt x="8" y="56"/>
                </a:cubicBezTo>
                <a:cubicBezTo>
                  <a:pt x="5" y="56"/>
                  <a:pt x="5" y="56"/>
                  <a:pt x="5" y="56"/>
                </a:cubicBezTo>
                <a:cubicBezTo>
                  <a:pt x="2" y="56"/>
                  <a:pt x="0" y="54"/>
                  <a:pt x="0" y="51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8" y="0"/>
                  <a:pt x="71" y="2"/>
                  <a:pt x="71" y="5"/>
                </a:cubicBezTo>
                <a:close/>
                <a:moveTo>
                  <a:pt x="68" y="5"/>
                </a:moveTo>
                <a:cubicBezTo>
                  <a:pt x="68" y="4"/>
                  <a:pt x="67" y="3"/>
                  <a:pt x="66" y="3"/>
                </a:cubicBezTo>
                <a:cubicBezTo>
                  <a:pt x="5" y="3"/>
                  <a:pt x="5" y="3"/>
                  <a:pt x="5" y="3"/>
                </a:cubicBezTo>
                <a:cubicBezTo>
                  <a:pt x="4" y="3"/>
                  <a:pt x="3" y="4"/>
                  <a:pt x="3" y="5"/>
                </a:cubicBezTo>
                <a:cubicBezTo>
                  <a:pt x="3" y="51"/>
                  <a:pt x="3" y="51"/>
                  <a:pt x="3" y="51"/>
                </a:cubicBezTo>
                <a:cubicBezTo>
                  <a:pt x="3" y="52"/>
                  <a:pt x="4" y="53"/>
                  <a:pt x="5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11" y="53"/>
                  <a:pt x="11" y="53"/>
                  <a:pt x="12" y="54"/>
                </a:cubicBezTo>
                <a:cubicBezTo>
                  <a:pt x="12" y="54"/>
                  <a:pt x="12" y="55"/>
                  <a:pt x="12" y="55"/>
                </a:cubicBezTo>
                <a:cubicBezTo>
                  <a:pt x="10" y="60"/>
                  <a:pt x="10" y="60"/>
                  <a:pt x="10" y="60"/>
                </a:cubicBezTo>
                <a:cubicBezTo>
                  <a:pt x="18" y="53"/>
                  <a:pt x="18" y="53"/>
                  <a:pt x="18" y="53"/>
                </a:cubicBezTo>
                <a:cubicBezTo>
                  <a:pt x="18" y="53"/>
                  <a:pt x="18" y="53"/>
                  <a:pt x="19" y="53"/>
                </a:cubicBezTo>
                <a:cubicBezTo>
                  <a:pt x="66" y="53"/>
                  <a:pt x="66" y="53"/>
                  <a:pt x="66" y="53"/>
                </a:cubicBezTo>
                <a:cubicBezTo>
                  <a:pt x="67" y="53"/>
                  <a:pt x="68" y="52"/>
                  <a:pt x="68" y="51"/>
                </a:cubicBezTo>
                <a:lnTo>
                  <a:pt x="68" y="5"/>
                </a:lnTo>
                <a:close/>
                <a:moveTo>
                  <a:pt x="5" y="17"/>
                </a:moveTo>
                <a:cubicBezTo>
                  <a:pt x="6" y="17"/>
                  <a:pt x="6" y="16"/>
                  <a:pt x="6" y="16"/>
                </a:cubicBezTo>
                <a:cubicBezTo>
                  <a:pt x="6" y="6"/>
                  <a:pt x="6" y="6"/>
                  <a:pt x="6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5"/>
                </a:cubicBezTo>
                <a:cubicBezTo>
                  <a:pt x="18" y="5"/>
                  <a:pt x="18" y="4"/>
                  <a:pt x="17" y="4"/>
                </a:cubicBezTo>
                <a:cubicBezTo>
                  <a:pt x="5" y="4"/>
                  <a:pt x="5" y="4"/>
                  <a:pt x="5" y="4"/>
                </a:cubicBezTo>
                <a:cubicBezTo>
                  <a:pt x="5" y="4"/>
                  <a:pt x="5" y="4"/>
                  <a:pt x="4" y="5"/>
                </a:cubicBezTo>
                <a:cubicBezTo>
                  <a:pt x="4" y="5"/>
                  <a:pt x="4" y="5"/>
                  <a:pt x="4" y="5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16"/>
                  <a:pt x="5" y="17"/>
                  <a:pt x="5" y="17"/>
                </a:cubicBezTo>
                <a:close/>
                <a:moveTo>
                  <a:pt x="5" y="19"/>
                </a:moveTo>
                <a:cubicBezTo>
                  <a:pt x="5" y="19"/>
                  <a:pt x="4" y="19"/>
                  <a:pt x="4" y="20"/>
                </a:cubicBezTo>
                <a:cubicBezTo>
                  <a:pt x="4" y="25"/>
                  <a:pt x="4" y="25"/>
                  <a:pt x="4" y="25"/>
                </a:cubicBezTo>
                <a:cubicBezTo>
                  <a:pt x="4" y="25"/>
                  <a:pt x="5" y="26"/>
                  <a:pt x="5" y="26"/>
                </a:cubicBezTo>
                <a:cubicBezTo>
                  <a:pt x="6" y="26"/>
                  <a:pt x="6" y="25"/>
                  <a:pt x="6" y="25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19"/>
                  <a:pt x="6" y="19"/>
                  <a:pt x="5" y="1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>
              <a:latin typeface="+mn-lt"/>
            </a:endParaRPr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36FECAF0-119B-4DB5-AB6F-2A529F6E9335}"/>
              </a:ext>
            </a:extLst>
          </p:cNvPr>
          <p:cNvSpPr/>
          <p:nvPr/>
        </p:nvSpPr>
        <p:spPr>
          <a:xfrm>
            <a:off x="4763" y="27826855"/>
            <a:ext cx="42803762" cy="2453120"/>
          </a:xfrm>
          <a:prstGeom prst="rect">
            <a:avLst/>
          </a:prstGeom>
          <a:solidFill>
            <a:srgbClr val="00CC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26" name="ZoneTexte 225">
            <a:extLst>
              <a:ext uri="{FF2B5EF4-FFF2-40B4-BE49-F238E27FC236}">
                <a16:creationId xmlns:a16="http://schemas.microsoft.com/office/drawing/2014/main" id="{BD98F0AE-9245-400F-9840-C953968CB933}"/>
              </a:ext>
            </a:extLst>
          </p:cNvPr>
          <p:cNvSpPr txBox="1"/>
          <p:nvPr/>
        </p:nvSpPr>
        <p:spPr>
          <a:xfrm>
            <a:off x="16358513" y="8581406"/>
            <a:ext cx="3682418" cy="7406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213" b="1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FACILITATION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5F52BF-A3C4-4420-B280-8CFB7269E7B1}"/>
              </a:ext>
            </a:extLst>
          </p:cNvPr>
          <p:cNvSpPr/>
          <p:nvPr/>
        </p:nvSpPr>
        <p:spPr>
          <a:xfrm>
            <a:off x="4763" y="27764695"/>
            <a:ext cx="42803762" cy="2538412"/>
          </a:xfrm>
          <a:prstGeom prst="rect">
            <a:avLst/>
          </a:prstGeom>
          <a:solidFill>
            <a:srgbClr val="00B0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4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C2F5AD9-29A4-42BC-8951-A90FD083DD4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98450" y="27891957"/>
            <a:ext cx="5392577" cy="22558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43291EA-8A3E-4ACF-B7DC-239232A29CB7}"/>
              </a:ext>
            </a:extLst>
          </p:cNvPr>
          <p:cNvSpPr/>
          <p:nvPr/>
        </p:nvSpPr>
        <p:spPr>
          <a:xfrm>
            <a:off x="7404112" y="28156317"/>
            <a:ext cx="2754121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b="1" i="1" dirty="0">
                <a:solidFill>
                  <a:schemeClr val="bg1"/>
                </a:solidFill>
                <a:latin typeface="Gotham Rounded Bold" pitchFamily="50" charset="0"/>
              </a:rPr>
              <a:t>ARCHITECTURE RITUALS</a:t>
            </a:r>
          </a:p>
          <a:p>
            <a:pPr algn="ctr"/>
            <a:r>
              <a:rPr lang="en-US" sz="6000" b="1" i="1" dirty="0">
                <a:solidFill>
                  <a:schemeClr val="bg1"/>
                </a:solidFill>
                <a:latin typeface="Gotham Rounded Bold" pitchFamily="50" charset="0"/>
              </a:rPr>
              <a:t>-2020.2 -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F43A3856-B7AB-444B-9192-EC6BBBA1962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0887260" y="29659827"/>
            <a:ext cx="1946584" cy="68230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0B5AB6A-75D0-41B1-90EF-CF706E133C0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492379" y="13370529"/>
            <a:ext cx="3442871" cy="3817392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EA189D71-D5EC-4FE5-A0CC-B48A099520B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6824943" y="13474700"/>
            <a:ext cx="3442871" cy="38173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B6676EFF43BD44A973BAF3C3F8897C" ma:contentTypeVersion="11" ma:contentTypeDescription="Crée un document." ma:contentTypeScope="" ma:versionID="16055b838173ea074c74866c85749e9f">
  <xsd:schema xmlns:xsd="http://www.w3.org/2001/XMLSchema" xmlns:xs="http://www.w3.org/2001/XMLSchema" xmlns:p="http://schemas.microsoft.com/office/2006/metadata/properties" xmlns:ns3="e2e26994-5e48-4994-8c16-0b6f61c4bc8a" xmlns:ns4="9f09b4db-7fdb-4a79-a1ce-e7e1d5ac2b17" targetNamespace="http://schemas.microsoft.com/office/2006/metadata/properties" ma:root="true" ma:fieldsID="7356ef530764415288c8753ef1e753cb" ns3:_="" ns4:_="">
    <xsd:import namespace="e2e26994-5e48-4994-8c16-0b6f61c4bc8a"/>
    <xsd:import namespace="9f09b4db-7fdb-4a79-a1ce-e7e1d5ac2b1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e26994-5e48-4994-8c16-0b6f61c4bc8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09b4db-7fdb-4a79-a1ce-e7e1d5ac2b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5A45E3-2F00-48D1-BEEB-EB811695AF3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B63B2C7-FED1-46FF-B4BF-F5785DCDD50B}">
  <ds:schemaRefs>
    <ds:schemaRef ds:uri="http://schemas.microsoft.com/office/2006/metadata/properties"/>
    <ds:schemaRef ds:uri="e2e26994-5e48-4994-8c16-0b6f61c4bc8a"/>
    <ds:schemaRef ds:uri="http://www.w3.org/XML/1998/namespace"/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9f09b4db-7fdb-4a79-a1ce-e7e1d5ac2b17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AC5784E-DEA1-4F8E-AB6D-BD923EDA96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2e26994-5e48-4994-8c16-0b6f61c4bc8a"/>
    <ds:schemaRef ds:uri="9f09b4db-7fdb-4a79-a1ce-e7e1d5ac2b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223</Words>
  <Application>Microsoft Office PowerPoint</Application>
  <PresentationFormat>Personnalisé</PresentationFormat>
  <Paragraphs>136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</vt:i4>
      </vt:variant>
    </vt:vector>
  </HeadingPairs>
  <TitlesOfParts>
    <vt:vector size="14" baseType="lpstr">
      <vt:lpstr>Abadi</vt:lpstr>
      <vt:lpstr>Symbol</vt:lpstr>
      <vt:lpstr>Bebas Neue</vt:lpstr>
      <vt:lpstr>Wingdings</vt:lpstr>
      <vt:lpstr>Calibri Light</vt:lpstr>
      <vt:lpstr>Aharoni</vt:lpstr>
      <vt:lpstr>Arial</vt:lpstr>
      <vt:lpstr>Gotham Rounded Bold</vt:lpstr>
      <vt:lpstr>Michelin SemiBold</vt:lpstr>
      <vt:lpstr>Calibri</vt:lpstr>
      <vt:lpstr>Segoe Print</vt:lpstr>
      <vt:lpstr>Thème Office</vt:lpstr>
      <vt:lpstr>PRESENTATIONLOAD</vt:lpstr>
      <vt:lpstr>Présentation PowerPoint</vt:lpstr>
    </vt:vector>
  </TitlesOfParts>
  <Company>GLUENDO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CHEVALIER</dc:creator>
  <cp:keywords>CONTINUOUS ARCHITECTURE</cp:keywords>
  <cp:lastModifiedBy>nicolas chevalier</cp:lastModifiedBy>
  <cp:revision>268</cp:revision>
  <dcterms:created xsi:type="dcterms:W3CDTF">2019-06-27T06:55:10Z</dcterms:created>
  <dcterms:modified xsi:type="dcterms:W3CDTF">2020-10-21T07:38:28Z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0x010100C8B6676EFF43BD44A973BAF3C3F8897C</vt:lpwstr>
  </property>
</Properties>
</file>

<file path=docProps/thumbnail.jpeg>
</file>